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1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5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35"/>
    <p:restoredTop sz="96327"/>
  </p:normalViewPr>
  <p:slideViewPr>
    <p:cSldViewPr snapToGrid="0" snapToObjects="1">
      <p:cViewPr varScale="1">
        <p:scale>
          <a:sx n="116" d="100"/>
          <a:sy n="116" d="100"/>
        </p:scale>
        <p:origin x="22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g>
</file>

<file path=ppt/media/image27.jpg>
</file>

<file path=ppt/media/image28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34E00-91C5-014E-9953-F80868D57424}" type="datetimeFigureOut">
              <a:rPr lang="en-US" smtClean="0"/>
              <a:t>10/5/20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5EECA-32BC-4147-8810-4F2D2474B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96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05EECA-32BC-4147-8810-4F2D2474BC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86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05EECA-32BC-4147-8810-4F2D2474BC9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79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06988-5B94-F444-89F5-DAC0D35C98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E4DB7-00E4-1C40-9014-469603CA5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E844D-B173-DC49-B21B-8308EDC2E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01A3F-130B-1F49-8B40-114823B65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AA177-AF61-F645-A039-E4DC914B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35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FF91-7372-854B-B5BA-629B46BC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9EB8D2-BCB0-FD4C-8F57-084D891D85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4A53E-635B-8B4B-98BA-AD38AF53E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3D65E-CC91-0242-BA21-C57432BF5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24D67-7296-5543-8C65-A853632A7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55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099A67-D758-A341-813E-CBFAC2AD0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86AEE-B8C5-2A4D-BC10-E88BCBADA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4D43A-8149-044F-A49C-BF631450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F6C4A-ABD2-7D4A-A14A-3C79F0F7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553B0-8FA6-E046-8707-357D3E0AF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1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B4496-B65A-1947-8D63-589196F9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407A5-8812-614F-87AF-AF1A6AE7D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A4F41-2E43-3042-9BE3-25D6D98F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10C13-FAD2-B14B-BE48-8D4259B1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1D3D8-C55A-F740-9E50-0977A230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AB86-5936-9C4C-84B7-8C68F6835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C6ADF-7CD0-5E4F-8ABF-D0CD1E998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D2975-6968-A742-BD29-49D7E805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26EFB-7362-D24A-9CB4-DEE39CC1D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450FC-CA92-704D-A119-EC25714CC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6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C9C6A-715D-A94E-B799-0084DA27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17C57-539C-444B-85E7-E8E3F015B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540B3-D56F-4240-81BB-487809174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0CE44-1623-C242-8A76-B72318F4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B23FD-BD03-F44B-8FAC-74512080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AD9D8-C083-2044-B8FD-235D1EF0F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8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2FAAC-5FA6-4E41-ACD3-69932D580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02579-DC70-7345-9365-7F5FA848A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487002-0EF9-494F-B7ED-C5BDA241A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66DE97-D5F5-E340-B05E-8A276C8A89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347A78-C0A2-6048-80DE-C99265949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0BD970-13E3-D140-ACD8-97BA8BEE5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EF2245-15D2-994F-87FD-4C037CDFD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B5D53-033F-A846-B8DC-FF60D3E21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5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F5679-80C4-3E45-8AF3-60942B80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B5048-A17F-094D-B9D6-970878153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AAD702-D6A3-7E4B-9AE5-AA3020A6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41E59-176B-5742-AA1C-8D24DF67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8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236B88-ED18-E24B-AE9C-736B4DDA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C3997-64D3-624B-A781-CC4ACA2E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16E04-CD77-6F44-AA71-DC21D5F82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38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05C6-2B64-4A46-8E53-7113E60C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76084-13A5-F44E-A835-871886949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065C1-9675-0748-8ADC-F10288EEE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944A6-73BE-5E44-92B4-59A7CC9E0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CA0CC-F901-7B41-AC18-776E8C2B6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9A6A2-6CC5-964A-8EAE-A907CA76E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5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F8734-C25F-B64D-B747-FA0FC53A3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924A1-8106-A340-A03F-1F02ABC3C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6B4435-552D-414A-9409-2D50981EA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06D70-A3B7-0B4A-8590-EAE18B88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50120-16ED-3B44-BE81-B416108C3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F9C7F-E65F-CB44-A47D-92E274D9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10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36873-297E-BC4C-BBC3-5667B69EE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5FCE3-7382-0D42-B184-0C5493047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C7C11-280D-D640-844B-5F13A49939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FF5E2-BA4C-5649-8A85-E0F83A696451}" type="datetimeFigureOut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0D52-5188-C94E-A29A-8323F9DD2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789B0-AAF6-574C-80C0-FF4DB8481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DADA2-9BCA-9143-B3AF-0B3532F81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8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75DC-8243-0544-AD54-99C398425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9344" y="-273496"/>
            <a:ext cx="9144000" cy="2990979"/>
          </a:xfrm>
        </p:spPr>
        <p:txBody>
          <a:bodyPr/>
          <a:lstStyle/>
          <a:p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2F83E2-3409-194B-A600-F7D044822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94043"/>
            <a:ext cx="9144000" cy="2752193"/>
          </a:xfrm>
        </p:spPr>
        <p:txBody>
          <a:bodyPr>
            <a:noAutofit/>
          </a:bodyPr>
          <a:lstStyle/>
          <a:p>
            <a:pPr algn="l"/>
            <a:r>
              <a:rPr lang="en-US" altLang="zh-CN" sz="2800" dirty="0"/>
              <a:t>Stat</a:t>
            </a:r>
            <a:r>
              <a:rPr lang="zh-CN" altLang="en-US" sz="2800" dirty="0"/>
              <a:t> </a:t>
            </a:r>
            <a:r>
              <a:rPr lang="en-US" altLang="zh-CN" sz="2800" dirty="0"/>
              <a:t>628</a:t>
            </a:r>
            <a:r>
              <a:rPr lang="zh-CN" altLang="en-US" sz="2800" dirty="0"/>
              <a:t> </a:t>
            </a:r>
            <a:r>
              <a:rPr lang="en-US" altLang="zh-CN" sz="2800" dirty="0"/>
              <a:t>Module</a:t>
            </a:r>
            <a:r>
              <a:rPr lang="zh-CN" altLang="en-US" sz="2800" dirty="0"/>
              <a:t> </a:t>
            </a:r>
            <a:r>
              <a:rPr lang="en-US" altLang="zh-CN" sz="2800" dirty="0"/>
              <a:t>2</a:t>
            </a:r>
          </a:p>
          <a:p>
            <a:pPr algn="l"/>
            <a:r>
              <a:rPr lang="en-US" altLang="zh-CN" sz="2800" dirty="0"/>
              <a:t>RUI</a:t>
            </a:r>
            <a:r>
              <a:rPr lang="zh-CN" altLang="en-US" sz="2800" dirty="0"/>
              <a:t> </a:t>
            </a:r>
            <a:r>
              <a:rPr lang="en-US" altLang="zh-CN" sz="2800" dirty="0"/>
              <a:t>HUANG</a:t>
            </a:r>
          </a:p>
          <a:p>
            <a:pPr algn="l"/>
            <a:r>
              <a:rPr lang="en-US" altLang="zh-CN" sz="2800" dirty="0"/>
              <a:t>CHENYANG</a:t>
            </a:r>
            <a:r>
              <a:rPr lang="zh-CN" altLang="en-US" sz="2800" dirty="0"/>
              <a:t> </a:t>
            </a:r>
            <a:r>
              <a:rPr lang="en-US" altLang="zh-CN" sz="2800" dirty="0"/>
              <a:t>JIANG</a:t>
            </a:r>
          </a:p>
          <a:p>
            <a:pPr algn="l"/>
            <a:r>
              <a:rPr lang="en-US" altLang="zh-CN" sz="2800" dirty="0" err="1"/>
              <a:t>HanGyu</a:t>
            </a:r>
            <a:r>
              <a:rPr lang="zh-CN" altLang="en-US" sz="2800" dirty="0"/>
              <a:t> </a:t>
            </a:r>
            <a:r>
              <a:rPr lang="en-US" altLang="zh-CN" sz="2800" dirty="0"/>
              <a:t>KANG</a:t>
            </a:r>
          </a:p>
          <a:p>
            <a:pPr algn="l"/>
            <a:r>
              <a:rPr lang="en-US" altLang="zh-CN" sz="2800" dirty="0"/>
              <a:t>ENZE</a:t>
            </a:r>
            <a:r>
              <a:rPr lang="zh-CN" altLang="en-US" sz="2800" dirty="0"/>
              <a:t> </a:t>
            </a:r>
            <a:r>
              <a:rPr lang="en-US" altLang="zh-CN" sz="2800" dirty="0"/>
              <a:t>WANG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81368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9861D-6EFB-1C49-9D25-30E401B5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49EC5-A952-604B-8CE8-125EBC110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72584" cy="4351338"/>
          </a:xfrm>
        </p:spPr>
        <p:txBody>
          <a:bodyPr/>
          <a:lstStyle/>
          <a:p>
            <a:r>
              <a:rPr lang="en-US" altLang="zh-CN" dirty="0"/>
              <a:t>Method:</a:t>
            </a:r>
          </a:p>
          <a:p>
            <a:pPr marL="0" indent="0">
              <a:buNone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Lasso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Subsets</a:t>
            </a:r>
            <a:r>
              <a:rPr lang="zh-CN" altLang="en-US" sz="1800" dirty="0"/>
              <a:t> </a:t>
            </a:r>
            <a:r>
              <a:rPr lang="en-US" altLang="zh-CN" sz="1800" dirty="0"/>
              <a:t>Method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Cp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BIC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Forward</a:t>
            </a:r>
            <a:r>
              <a:rPr lang="zh-CN" altLang="en-US" sz="1800" dirty="0"/>
              <a:t> </a:t>
            </a:r>
            <a:r>
              <a:rPr lang="en-US" altLang="zh-CN" sz="1800" dirty="0"/>
              <a:t>Directions</a:t>
            </a:r>
            <a:r>
              <a:rPr lang="zh-CN" altLang="en-US" sz="1800" dirty="0"/>
              <a:t> </a:t>
            </a:r>
            <a:r>
              <a:rPr lang="en-US" altLang="zh-CN" sz="1800" dirty="0"/>
              <a:t>Search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AIC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BIC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prefer</a:t>
            </a:r>
            <a:r>
              <a:rPr lang="zh-CN" altLang="en-US" sz="1800" dirty="0"/>
              <a:t> </a:t>
            </a:r>
            <a:r>
              <a:rPr lang="en-US" altLang="zh-CN" sz="1800" dirty="0"/>
              <a:t>both</a:t>
            </a:r>
            <a:r>
              <a:rPr lang="zh-CN" altLang="en-US" sz="1800" dirty="0"/>
              <a:t> </a:t>
            </a:r>
            <a:r>
              <a:rPr lang="en-US" altLang="zh-CN" sz="1800" dirty="0"/>
              <a:t>simple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precise</a:t>
            </a:r>
            <a:r>
              <a:rPr lang="zh-CN" altLang="en-US" sz="1800" dirty="0"/>
              <a:t> </a:t>
            </a:r>
            <a:r>
              <a:rPr lang="en-US" altLang="zh-CN" sz="1800" dirty="0"/>
              <a:t>model.</a:t>
            </a:r>
            <a:r>
              <a:rPr lang="zh-CN" altLang="en-US" sz="1800" dirty="0"/>
              <a:t> </a:t>
            </a:r>
            <a:endParaRPr lang="en-US" altLang="zh-CN" sz="1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32E78E-BE4B-6341-A887-D05746001B74}"/>
              </a:ext>
            </a:extLst>
          </p:cNvPr>
          <p:cNvSpPr txBox="1">
            <a:spLocks/>
          </p:cNvSpPr>
          <p:nvPr/>
        </p:nvSpPr>
        <p:spPr>
          <a:xfrm>
            <a:off x="6196584" y="1828545"/>
            <a:ext cx="5361432" cy="46643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Full</a:t>
            </a:r>
            <a:r>
              <a:rPr lang="zh-CN" altLang="en-US" dirty="0"/>
              <a:t> </a:t>
            </a:r>
            <a:r>
              <a:rPr lang="en-US" altLang="zh-CN" dirty="0"/>
              <a:t>Model:</a:t>
            </a:r>
          </a:p>
          <a:p>
            <a:pPr marL="0" indent="0">
              <a:buNone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Full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variables:</a:t>
            </a:r>
            <a:r>
              <a:rPr lang="zh-CN" altLang="en-US" sz="1800" dirty="0"/>
              <a:t>                                   </a:t>
            </a:r>
            <a:r>
              <a:rPr lang="en-US" altLang="zh-CN" sz="1800" dirty="0"/>
              <a:t>BODYFAT~AGE+WEIGHT+HEIGHT+ADIPOSITY+NECK+CHEST+ABDOMEN+HIP+THIGH+KNEE+ANKLE+BICEPS+FOREARM+WRIST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Full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 after</a:t>
            </a:r>
            <a:r>
              <a:rPr lang="zh-CN" altLang="en-US" sz="1800" dirty="0"/>
              <a:t> </a:t>
            </a:r>
            <a:r>
              <a:rPr lang="en-US" altLang="zh-CN" sz="1800" dirty="0"/>
              <a:t>log</a:t>
            </a:r>
            <a:r>
              <a:rPr lang="zh-CN" altLang="en-US" sz="1800" dirty="0"/>
              <a:t> </a:t>
            </a:r>
            <a:r>
              <a:rPr lang="en-US" altLang="zh-CN" sz="1800" dirty="0"/>
              <a:t>(log())</a:t>
            </a:r>
            <a:r>
              <a:rPr lang="zh-CN" altLang="en-US" sz="1800" dirty="0"/>
              <a:t> </a:t>
            </a:r>
            <a:r>
              <a:rPr lang="en-US" altLang="zh-CN" sz="1800" dirty="0"/>
              <a:t>transformation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Full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 after</a:t>
            </a:r>
            <a:r>
              <a:rPr lang="zh-CN" altLang="en-US" sz="1800" dirty="0"/>
              <a:t> </a:t>
            </a:r>
            <a:r>
              <a:rPr lang="en-US" altLang="zh-CN" sz="1800" dirty="0"/>
              <a:t>square(^2)</a:t>
            </a:r>
            <a:r>
              <a:rPr lang="zh-CN" altLang="en-US" sz="1800" dirty="0"/>
              <a:t> </a:t>
            </a:r>
            <a:r>
              <a:rPr lang="en-US" altLang="zh-CN" sz="1800" dirty="0"/>
              <a:t>transformation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Full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 from</a:t>
            </a:r>
            <a:r>
              <a:rPr lang="zh-CN" altLang="en-US" sz="1800" dirty="0"/>
              <a:t> </a:t>
            </a:r>
            <a:r>
              <a:rPr lang="en-US" altLang="zh-CN" sz="1800" dirty="0"/>
              <a:t>1,</a:t>
            </a:r>
            <a:r>
              <a:rPr lang="zh-CN" altLang="en-US" sz="1800" dirty="0"/>
              <a:t> </a:t>
            </a:r>
            <a:r>
              <a:rPr lang="en-US" altLang="zh-CN" sz="1800" dirty="0"/>
              <a:t>2,</a:t>
            </a:r>
            <a:r>
              <a:rPr lang="zh-CN" altLang="en-US" sz="1800" dirty="0"/>
              <a:t> </a:t>
            </a:r>
            <a:r>
              <a:rPr lang="en-US" altLang="zh-CN" sz="1800" dirty="0"/>
              <a:t>3.</a:t>
            </a:r>
          </a:p>
          <a:p>
            <a:pPr marL="342900" indent="-342900">
              <a:buFont typeface="+mj-lt"/>
              <a:buAutoNum type="arabicPeriod"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still</a:t>
            </a:r>
            <a:r>
              <a:rPr lang="zh-CN" altLang="en-US" sz="1800" dirty="0"/>
              <a:t> </a:t>
            </a:r>
            <a:r>
              <a:rPr lang="en-US" altLang="zh-CN" sz="1800" dirty="0"/>
              <a:t>want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figure</a:t>
            </a:r>
            <a:r>
              <a:rPr lang="zh-CN" altLang="en-US" sz="1800" dirty="0"/>
              <a:t> </a:t>
            </a:r>
            <a:r>
              <a:rPr lang="en-US" altLang="zh-CN" sz="1800" dirty="0"/>
              <a:t>out</a:t>
            </a:r>
            <a:r>
              <a:rPr lang="zh-CN" altLang="en-US" sz="1800" dirty="0"/>
              <a:t> </a:t>
            </a:r>
            <a:r>
              <a:rPr lang="en-US" altLang="zh-CN" sz="1800" dirty="0"/>
              <a:t>any</a:t>
            </a:r>
            <a:r>
              <a:rPr lang="zh-CN" altLang="en-US" sz="1800" dirty="0"/>
              <a:t> </a:t>
            </a:r>
            <a:r>
              <a:rPr lang="en-US" altLang="zh-CN" sz="1800" dirty="0"/>
              <a:t>improvement</a:t>
            </a:r>
            <a:r>
              <a:rPr lang="zh-CN" altLang="en-US" sz="1800" dirty="0"/>
              <a:t> </a:t>
            </a:r>
            <a:r>
              <a:rPr lang="en-US" altLang="zh-CN" sz="1800" dirty="0"/>
              <a:t>after</a:t>
            </a:r>
            <a:r>
              <a:rPr lang="zh-CN" altLang="en-US" sz="1800" dirty="0"/>
              <a:t> </a:t>
            </a:r>
            <a:r>
              <a:rPr lang="en-US" altLang="zh-CN" sz="1800" dirty="0"/>
              <a:t>transformation</a:t>
            </a:r>
            <a:r>
              <a:rPr lang="zh-CN" altLang="en-US" sz="1800" dirty="0"/>
              <a:t> </a:t>
            </a:r>
            <a:r>
              <a:rPr lang="en-US" altLang="zh-CN" sz="1800" dirty="0"/>
              <a:t>on</a:t>
            </a:r>
            <a:r>
              <a:rPr lang="zh-CN" altLang="en-US" sz="1800" dirty="0"/>
              <a:t> </a:t>
            </a:r>
            <a:r>
              <a:rPr lang="en-US" altLang="zh-CN" sz="18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420253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D35D-BCD7-A541-8253-919EA3BB0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Lasso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78F0D-FB05-3E42-B80A-EFE2F9BCB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981" y="2971380"/>
            <a:ext cx="6675304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Results:</a:t>
            </a:r>
            <a:r>
              <a:rPr lang="zh-CN" altLang="en-US" sz="1800" dirty="0"/>
              <a:t> </a:t>
            </a:r>
            <a:r>
              <a:rPr lang="en-US" sz="1800" dirty="0"/>
              <a:t>BODYFAT ~ AGE + HEIGHT + NECK + ABDOMEN + BICEPS + FOREARM + WRIST + THIGH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multicollinearity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not</a:t>
            </a:r>
            <a:r>
              <a:rPr lang="zh-CN" altLang="en-US" sz="1800" dirty="0"/>
              <a:t> </a:t>
            </a:r>
            <a:r>
              <a:rPr lang="en-US" altLang="zh-CN" sz="1800" dirty="0"/>
              <a:t>so</a:t>
            </a:r>
            <a:r>
              <a:rPr lang="zh-CN" altLang="en-US" sz="1800" dirty="0"/>
              <a:t> </a:t>
            </a:r>
            <a:r>
              <a:rPr lang="en-US" altLang="zh-CN" sz="1800" dirty="0"/>
              <a:t>serious,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mean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VIF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2.88.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016894-119B-4042-AE64-2256A2C80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738" y="1861185"/>
            <a:ext cx="2833878" cy="390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10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75F7C-D823-9F4C-9CC4-6230E5C97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Subsets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8AA58-9E3D-874D-9BFB-4CFF46B29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442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Here</a:t>
            </a:r>
            <a:r>
              <a:rPr lang="zh-CN" altLang="en-US" sz="1800" dirty="0"/>
              <a:t> </a:t>
            </a:r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only</a:t>
            </a:r>
            <a:r>
              <a:rPr lang="zh-CN" altLang="en-US" sz="1800" dirty="0"/>
              <a:t> </a:t>
            </a:r>
            <a:r>
              <a:rPr lang="en-US" altLang="zh-CN" sz="1800" dirty="0"/>
              <a:t>give</a:t>
            </a:r>
            <a:r>
              <a:rPr lang="zh-CN" altLang="en-US" sz="1800" dirty="0"/>
              <a:t> </a:t>
            </a:r>
            <a:r>
              <a:rPr lang="en-US" altLang="zh-CN" sz="1800" dirty="0"/>
              <a:t>results</a:t>
            </a:r>
            <a:r>
              <a:rPr lang="zh-CN" altLang="en-US" sz="1800" dirty="0"/>
              <a:t> </a:t>
            </a: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including</a:t>
            </a:r>
            <a:r>
              <a:rPr lang="zh-CN" altLang="en-US" sz="1800" dirty="0"/>
              <a:t> </a:t>
            </a:r>
            <a:r>
              <a:rPr lang="en-US" altLang="zh-CN" sz="1800" dirty="0"/>
              <a:t>square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log</a:t>
            </a:r>
            <a:r>
              <a:rPr lang="zh-CN" altLang="en-US" sz="1800" dirty="0"/>
              <a:t> </a:t>
            </a:r>
            <a:r>
              <a:rPr lang="en-US" altLang="zh-CN" sz="1800" dirty="0"/>
              <a:t>transformation.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r>
              <a:rPr lang="en-US" sz="1800" dirty="0"/>
              <a:t>BODYFAT~ABDOMEN				</a:t>
            </a:r>
            <a:r>
              <a:rPr lang="zh-CN" altLang="en-US" sz="1800" dirty="0"/>
              <a:t> </a:t>
            </a:r>
            <a:r>
              <a:rPr lang="en-US" altLang="zh-CN" sz="1800" dirty="0"/>
              <a:t>R</a:t>
            </a:r>
            <a:r>
              <a:rPr lang="zh-CN" altLang="en-US" sz="1800" dirty="0"/>
              <a:t> </a:t>
            </a:r>
            <a:r>
              <a:rPr lang="en-US" altLang="zh-CN" sz="1800" dirty="0"/>
              <a:t>squared</a:t>
            </a:r>
            <a:r>
              <a:rPr lang="zh-CN" altLang="en-US" sz="1800" dirty="0"/>
              <a:t> </a:t>
            </a:r>
            <a:r>
              <a:rPr lang="en-US" altLang="zh-CN" sz="1800" dirty="0"/>
              <a:t>=</a:t>
            </a:r>
            <a:r>
              <a:rPr lang="zh-CN" altLang="en-US" sz="1800" dirty="0"/>
              <a:t> </a:t>
            </a:r>
            <a:r>
              <a:rPr lang="en-US" altLang="zh-CN" sz="1800" dirty="0"/>
              <a:t>0.66</a:t>
            </a:r>
            <a:endParaRPr lang="en-US" sz="1800" dirty="0"/>
          </a:p>
          <a:p>
            <a:r>
              <a:rPr lang="en-US" sz="1800" dirty="0"/>
              <a:t>BODYFAT~ABDOMEN + </a:t>
            </a:r>
            <a:r>
              <a:rPr lang="en-US" sz="1800" dirty="0" err="1"/>
              <a:t>sqWEIGHT</a:t>
            </a:r>
            <a:r>
              <a:rPr lang="zh-CN" altLang="en-US" sz="1800" dirty="0"/>
              <a:t> </a:t>
            </a:r>
            <a:r>
              <a:rPr lang="en-US" altLang="zh-CN" sz="1800" dirty="0"/>
              <a:t>			</a:t>
            </a:r>
            <a:r>
              <a:rPr lang="zh-CN" altLang="en-US" sz="1800" dirty="0"/>
              <a:t> </a:t>
            </a:r>
            <a:r>
              <a:rPr lang="en-US" altLang="zh-CN" sz="1800" dirty="0"/>
              <a:t>R</a:t>
            </a:r>
            <a:r>
              <a:rPr lang="zh-CN" altLang="en-US" sz="1800" dirty="0"/>
              <a:t> </a:t>
            </a:r>
            <a:r>
              <a:rPr lang="en-US" altLang="zh-CN" sz="1800" dirty="0"/>
              <a:t>squared</a:t>
            </a:r>
            <a:r>
              <a:rPr lang="zh-CN" altLang="en-US" sz="1800" dirty="0"/>
              <a:t> </a:t>
            </a:r>
            <a:r>
              <a:rPr lang="en-US" altLang="zh-CN" sz="1800" dirty="0"/>
              <a:t>=</a:t>
            </a:r>
            <a:r>
              <a:rPr lang="zh-CN" altLang="en-US" sz="1800" dirty="0"/>
              <a:t> </a:t>
            </a:r>
            <a:r>
              <a:rPr lang="en-US" altLang="zh-CN" sz="1800" dirty="0"/>
              <a:t>0.71</a:t>
            </a:r>
            <a:endParaRPr lang="en-US" sz="1800" dirty="0"/>
          </a:p>
          <a:p>
            <a:r>
              <a:rPr lang="en-US" sz="1800" dirty="0" err="1"/>
              <a:t>BODYFAT~LogWRIST</a:t>
            </a:r>
            <a:r>
              <a:rPr lang="en-US" sz="1800" dirty="0"/>
              <a:t> + </a:t>
            </a:r>
            <a:r>
              <a:rPr lang="en-US" sz="1800" dirty="0" err="1"/>
              <a:t>sqHEIGHT</a:t>
            </a:r>
            <a:r>
              <a:rPr lang="en-US" sz="1800" dirty="0"/>
              <a:t> + </a:t>
            </a:r>
            <a:r>
              <a:rPr lang="en-US" sz="1800" dirty="0" err="1"/>
              <a:t>LogABDOMEN</a:t>
            </a:r>
            <a:r>
              <a:rPr lang="zh-CN" altLang="en-US" sz="1800" dirty="0"/>
              <a:t>  </a:t>
            </a:r>
            <a:r>
              <a:rPr lang="en-US" altLang="zh-CN" sz="1800" dirty="0"/>
              <a:t>	</a:t>
            </a:r>
            <a:r>
              <a:rPr lang="zh-CN" altLang="en-US" sz="1800" dirty="0"/>
              <a:t> </a:t>
            </a:r>
            <a:r>
              <a:rPr lang="en-US" altLang="zh-CN" sz="1800" dirty="0"/>
              <a:t>R</a:t>
            </a:r>
            <a:r>
              <a:rPr lang="zh-CN" altLang="en-US" sz="1800" dirty="0"/>
              <a:t> </a:t>
            </a:r>
            <a:r>
              <a:rPr lang="en-US" altLang="zh-CN" sz="1800" dirty="0"/>
              <a:t>squared</a:t>
            </a:r>
            <a:r>
              <a:rPr lang="zh-CN" altLang="en-US" sz="1800" dirty="0"/>
              <a:t> </a:t>
            </a:r>
            <a:r>
              <a:rPr lang="en-US" altLang="zh-CN" sz="1800" dirty="0"/>
              <a:t>=</a:t>
            </a:r>
            <a:r>
              <a:rPr lang="zh-CN" altLang="en-US" sz="1800" dirty="0"/>
              <a:t> </a:t>
            </a:r>
            <a:r>
              <a:rPr lang="en-US" altLang="zh-CN" sz="1800" dirty="0"/>
              <a:t>0.72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altLang="zh-CN" sz="1800" dirty="0"/>
              <a:t>four</a:t>
            </a:r>
            <a:r>
              <a:rPr lang="zh-CN" altLang="en-US" sz="1800" dirty="0"/>
              <a:t> </a:t>
            </a:r>
            <a:r>
              <a:rPr lang="en-US" altLang="zh-CN" sz="1800" dirty="0"/>
              <a:t>full</a:t>
            </a:r>
            <a:r>
              <a:rPr lang="zh-CN" altLang="en-US" sz="1800" dirty="0"/>
              <a:t> </a:t>
            </a:r>
            <a:r>
              <a:rPr lang="en-US" altLang="zh-CN" sz="1800" dirty="0"/>
              <a:t>model,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sz="1800" dirty="0"/>
              <a:t>ABDOMEN is the most important variable. WEIGHT, WRIST are also very important.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62CFDB-EED6-C443-9517-9BE7F5111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47" y="4346893"/>
            <a:ext cx="10384105" cy="183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65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48198-37ED-B345-A890-82DC81548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19688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Directions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6781D-128D-8345-B16C-1EAFBED52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690688"/>
            <a:ext cx="6440424" cy="6002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100" dirty="0">
                <a:ea typeface="+mj-ea"/>
              </a:rPr>
              <a:t>Here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we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only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give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results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from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BIC: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100" dirty="0">
                <a:ea typeface="+mj-ea"/>
              </a:rPr>
              <a:t>BODYFAT ~ ABDOMEN + WEIGHT + WRIST		</a:t>
            </a:r>
            <a:r>
              <a:rPr lang="en-US" sz="2100" dirty="0"/>
              <a:t>BIC=700.41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100" dirty="0">
                <a:ea typeface="+mj-ea"/>
              </a:rPr>
              <a:t>BODYFAT ~ </a:t>
            </a:r>
            <a:r>
              <a:rPr lang="en-US" sz="2100" dirty="0" err="1">
                <a:ea typeface="+mj-ea"/>
              </a:rPr>
              <a:t>LogABDOMEN</a:t>
            </a:r>
            <a:r>
              <a:rPr lang="en-US" sz="2100" dirty="0">
                <a:ea typeface="+mj-ea"/>
              </a:rPr>
              <a:t> + </a:t>
            </a:r>
            <a:r>
              <a:rPr lang="en-US" sz="2100" dirty="0" err="1">
                <a:ea typeface="+mj-ea"/>
              </a:rPr>
              <a:t>LogWRIST</a:t>
            </a:r>
            <a:r>
              <a:rPr lang="en-US" sz="2100" dirty="0">
                <a:ea typeface="+mj-ea"/>
              </a:rPr>
              <a:t> + </a:t>
            </a:r>
            <a:r>
              <a:rPr lang="en-US" sz="2100" dirty="0" err="1">
                <a:ea typeface="+mj-ea"/>
              </a:rPr>
              <a:t>LogHEIGHT</a:t>
            </a:r>
            <a:r>
              <a:rPr lang="en-US" sz="2100" dirty="0">
                <a:ea typeface="+mj-ea"/>
              </a:rPr>
              <a:t>	</a:t>
            </a:r>
            <a:r>
              <a:rPr lang="en-US" sz="2100" dirty="0"/>
              <a:t>BIC=697.82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100" dirty="0">
                <a:ea typeface="+mj-ea"/>
              </a:rPr>
              <a:t>BODYFAT ~ </a:t>
            </a:r>
            <a:r>
              <a:rPr lang="en-US" sz="2100" dirty="0" err="1">
                <a:ea typeface="+mj-ea"/>
              </a:rPr>
              <a:t>sqABDOMEN</a:t>
            </a:r>
            <a:r>
              <a:rPr lang="en-US" sz="2100" dirty="0">
                <a:ea typeface="+mj-ea"/>
              </a:rPr>
              <a:t> + </a:t>
            </a:r>
            <a:r>
              <a:rPr lang="en-US" sz="2100" dirty="0" err="1">
                <a:ea typeface="+mj-ea"/>
              </a:rPr>
              <a:t>sqWEIGHT</a:t>
            </a:r>
            <a:r>
              <a:rPr lang="en-US" sz="2100" dirty="0">
                <a:ea typeface="+mj-ea"/>
              </a:rPr>
              <a:t> + </a:t>
            </a:r>
            <a:r>
              <a:rPr lang="en-US" sz="2100" dirty="0" err="1">
                <a:ea typeface="+mj-ea"/>
              </a:rPr>
              <a:t>sqWRIST</a:t>
            </a:r>
            <a:r>
              <a:rPr lang="en-US" sz="2100" dirty="0">
                <a:ea typeface="+mj-ea"/>
              </a:rPr>
              <a:t>	</a:t>
            </a:r>
            <a:r>
              <a:rPr lang="en-US" sz="2100" dirty="0"/>
              <a:t>BIC=705.87</a:t>
            </a:r>
            <a:endParaRPr lang="en-US" sz="2100" dirty="0">
              <a:ea typeface="+mj-ea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100" dirty="0">
                <a:ea typeface="+mj-ea"/>
              </a:rPr>
              <a:t>BODYFAT ~ ABDOMEN + </a:t>
            </a:r>
            <a:r>
              <a:rPr lang="en-US" sz="2100" dirty="0" err="1">
                <a:ea typeface="+mj-ea"/>
              </a:rPr>
              <a:t>sqWEIGHT</a:t>
            </a:r>
            <a:r>
              <a:rPr lang="en-US" sz="2100" dirty="0">
                <a:ea typeface="+mj-ea"/>
              </a:rPr>
              <a:t> + </a:t>
            </a:r>
            <a:r>
              <a:rPr lang="en-US" sz="2100" dirty="0" err="1">
                <a:ea typeface="+mj-ea"/>
              </a:rPr>
              <a:t>LogWRIST</a:t>
            </a:r>
            <a:r>
              <a:rPr lang="en-US" sz="2100" dirty="0">
                <a:ea typeface="+mj-ea"/>
              </a:rPr>
              <a:t>	</a:t>
            </a:r>
            <a:r>
              <a:rPr lang="en-US" sz="2100" dirty="0"/>
              <a:t>BIC=697.68</a:t>
            </a:r>
            <a:endParaRPr lang="en-US" sz="2100" dirty="0">
              <a:ea typeface="+mj-ea"/>
            </a:endParaRPr>
          </a:p>
          <a:p>
            <a:pPr marL="0" indent="0">
              <a:buNone/>
            </a:pPr>
            <a:r>
              <a:rPr lang="en-US" altLang="zh-CN" sz="2100" dirty="0">
                <a:ea typeface="+mj-ea"/>
              </a:rPr>
              <a:t>BIC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will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give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simpler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models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than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AIC.</a:t>
            </a:r>
            <a:r>
              <a:rPr lang="zh-CN" altLang="en-US" sz="2100" dirty="0">
                <a:ea typeface="+mj-ea"/>
              </a:rPr>
              <a:t> </a:t>
            </a:r>
            <a:endParaRPr lang="en-US" altLang="zh-CN" sz="2100" dirty="0">
              <a:ea typeface="+mj-ea"/>
            </a:endParaRPr>
          </a:p>
          <a:p>
            <a:pPr marL="0" indent="0">
              <a:buNone/>
            </a:pPr>
            <a:r>
              <a:rPr lang="en-US" sz="2100" dirty="0">
                <a:ea typeface="+mj-ea"/>
              </a:rPr>
              <a:t>ABDOMEN is</a:t>
            </a:r>
            <a:r>
              <a:rPr lang="zh-CN" altLang="en-US" sz="2100" dirty="0">
                <a:ea typeface="+mj-ea"/>
              </a:rPr>
              <a:t> </a:t>
            </a:r>
            <a:r>
              <a:rPr lang="en-US" altLang="zh-CN" sz="2100" dirty="0">
                <a:ea typeface="+mj-ea"/>
              </a:rPr>
              <a:t>also</a:t>
            </a:r>
            <a:r>
              <a:rPr lang="en-US" sz="2100" dirty="0">
                <a:ea typeface="+mj-ea"/>
              </a:rPr>
              <a:t> the most important variable</a:t>
            </a:r>
            <a:r>
              <a:rPr lang="en-US" altLang="zh-CN" sz="2100" dirty="0">
                <a:ea typeface="+mj-ea"/>
              </a:rPr>
              <a:t>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1D462-836B-414B-8BF6-7D44E1B30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744" y="1690688"/>
            <a:ext cx="4594994" cy="39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4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85A7-7E42-E44A-BD4F-36EFA379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584BA-9980-694B-82A6-2C214E1BB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791" y="1558763"/>
            <a:ext cx="10988040" cy="52823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/>
              <a:t>11</a:t>
            </a:r>
            <a:r>
              <a:rPr lang="zh-CN" altLang="en-US" sz="1800" dirty="0"/>
              <a:t> </a:t>
            </a:r>
            <a:r>
              <a:rPr lang="en-US" altLang="zh-CN" sz="1800" dirty="0"/>
              <a:t>alternative</a:t>
            </a:r>
            <a:r>
              <a:rPr lang="zh-CN" altLang="en-US" sz="1800" dirty="0"/>
              <a:t> </a:t>
            </a:r>
            <a:r>
              <a:rPr lang="en-US" altLang="zh-CN" sz="1800" dirty="0"/>
              <a:t>models:</a:t>
            </a:r>
          </a:p>
          <a:p>
            <a:pPr marL="0" indent="0">
              <a:buNone/>
            </a:pP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ABDOMEN + </a:t>
            </a:r>
            <a:r>
              <a:rPr lang="en-US" sz="1800" dirty="0" err="1"/>
              <a:t>sqWEIGHT</a:t>
            </a:r>
            <a:r>
              <a:rPr lang="en-US" sz="1800" dirty="0"/>
              <a:t> + </a:t>
            </a:r>
            <a:r>
              <a:rPr lang="en-US" sz="1800" dirty="0" err="1"/>
              <a:t>LogWRIST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ABDOMEN + </a:t>
            </a:r>
            <a:r>
              <a:rPr lang="en-US" sz="1800" dirty="0" err="1"/>
              <a:t>sqWEIGHT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sqABDOMEN</a:t>
            </a:r>
            <a:r>
              <a:rPr lang="en-US" sz="1800" dirty="0"/>
              <a:t> + </a:t>
            </a:r>
            <a:r>
              <a:rPr lang="en-US" sz="1800" dirty="0" err="1"/>
              <a:t>sqWEIGHT</a:t>
            </a:r>
            <a:r>
              <a:rPr lang="en-US" sz="1800" dirty="0"/>
              <a:t> + </a:t>
            </a:r>
            <a:r>
              <a:rPr lang="en-US" sz="1800" dirty="0" err="1"/>
              <a:t>sqWRIST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sqABDOMEN</a:t>
            </a:r>
            <a:r>
              <a:rPr lang="en-US" sz="1800" dirty="0"/>
              <a:t> + </a:t>
            </a:r>
            <a:r>
              <a:rPr lang="en-US" sz="1800" dirty="0" err="1"/>
              <a:t>sqWEIGHT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sqABDOMEN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LogABDOMEN</a:t>
            </a:r>
            <a:r>
              <a:rPr lang="en-US" sz="1800" dirty="0"/>
              <a:t> + </a:t>
            </a:r>
            <a:r>
              <a:rPr lang="en-US" sz="1800" dirty="0" err="1"/>
              <a:t>LogWRIST</a:t>
            </a:r>
            <a:r>
              <a:rPr lang="en-US" sz="1800" dirty="0"/>
              <a:t> + </a:t>
            </a:r>
            <a:r>
              <a:rPr lang="en-US" sz="1800" dirty="0" err="1"/>
              <a:t>LogHEIGHT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LogABDOMEN</a:t>
            </a:r>
            <a:r>
              <a:rPr lang="en-US" sz="1800" dirty="0"/>
              <a:t> + </a:t>
            </a:r>
            <a:r>
              <a:rPr lang="en-US" sz="1800" dirty="0" err="1"/>
              <a:t>LogWRIST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</a:t>
            </a:r>
            <a:r>
              <a:rPr lang="en-US" sz="1800" dirty="0" err="1"/>
              <a:t>LogABDOMEN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ABDOMEN + WEIGHT + WRIST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ABDOMEN + WEIGHT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BODYFAT ~ ABDOMEN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921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7F0B0-E9E0-C14E-A050-989F3CB39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889"/>
            <a:ext cx="10515600" cy="1325563"/>
          </a:xfrm>
        </p:spPr>
        <p:txBody>
          <a:bodyPr/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sz="2800" dirty="0"/>
              <a:t>–</a:t>
            </a:r>
            <a:r>
              <a:rPr lang="zh-CN" altLang="en-US" sz="2800" dirty="0"/>
              <a:t> </a:t>
            </a:r>
            <a:r>
              <a:rPr lang="en-US" altLang="zh-CN" sz="2800" dirty="0"/>
              <a:t>30</a:t>
            </a:r>
            <a:r>
              <a:rPr lang="zh-CN" altLang="en-US" sz="2800" dirty="0"/>
              <a:t> </a:t>
            </a:r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/>
              <a:t>Repeated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10</a:t>
            </a:r>
            <a:r>
              <a:rPr lang="zh-CN" altLang="en-US" sz="2800" dirty="0"/>
              <a:t> </a:t>
            </a:r>
            <a:r>
              <a:rPr lang="en-US" altLang="zh-CN" sz="2800" dirty="0"/>
              <a:t>-</a:t>
            </a:r>
            <a:r>
              <a:rPr lang="zh-CN" altLang="en-US" sz="2800" dirty="0"/>
              <a:t> </a:t>
            </a:r>
            <a:r>
              <a:rPr lang="en-US" altLang="zh-CN" sz="2800" dirty="0"/>
              <a:t>fold</a:t>
            </a:r>
            <a:r>
              <a:rPr lang="zh-CN" altLang="en-US" sz="2800" dirty="0"/>
              <a:t> </a:t>
            </a:r>
            <a:r>
              <a:rPr lang="en-US" altLang="zh-CN" sz="2800" dirty="0"/>
              <a:t>Cross</a:t>
            </a:r>
            <a:r>
              <a:rPr lang="zh-CN" altLang="en-US" sz="2800" dirty="0"/>
              <a:t> </a:t>
            </a:r>
            <a:r>
              <a:rPr lang="en-US" altLang="zh-CN" sz="2800" dirty="0"/>
              <a:t>Validation</a:t>
            </a:r>
            <a:endParaRPr lang="en-US" sz="28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836E8B7-1A37-A440-B17B-6934E956A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411910"/>
              </p:ext>
            </p:extLst>
          </p:nvPr>
        </p:nvGraphicFramePr>
        <p:xfrm>
          <a:off x="838200" y="1690688"/>
          <a:ext cx="10780776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488">
                  <a:extLst>
                    <a:ext uri="{9D8B030D-6E8A-4147-A177-3AD203B41FA5}">
                      <a16:colId xmlns:a16="http://schemas.microsoft.com/office/drawing/2014/main" val="1111049844"/>
                    </a:ext>
                  </a:extLst>
                </a:gridCol>
                <a:gridCol w="4914900">
                  <a:extLst>
                    <a:ext uri="{9D8B030D-6E8A-4147-A177-3AD203B41FA5}">
                      <a16:colId xmlns:a16="http://schemas.microsoft.com/office/drawing/2014/main" val="2482472500"/>
                    </a:ext>
                  </a:extLst>
                </a:gridCol>
                <a:gridCol w="2695194">
                  <a:extLst>
                    <a:ext uri="{9D8B030D-6E8A-4147-A177-3AD203B41FA5}">
                      <a16:colId xmlns:a16="http://schemas.microsoft.com/office/drawing/2014/main" val="3343726992"/>
                    </a:ext>
                  </a:extLst>
                </a:gridCol>
                <a:gridCol w="2695194">
                  <a:extLst>
                    <a:ext uri="{9D8B030D-6E8A-4147-A177-3AD203B41FA5}">
                      <a16:colId xmlns:a16="http://schemas.microsoft.com/office/drawing/2014/main" val="2606684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Root Mean Squared 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R-square</a:t>
                      </a:r>
                      <a:r>
                        <a:rPr lang="en-US" altLang="zh-CN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809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ABDOMEN + sqWEIGHT + LogWRIST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3.937862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0.7247008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4220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ABDOMEN + sqWEIGHT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4.003475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0.7136670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1706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sqABDOMEN + sqWEIGHT + sqWRIST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4.003981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0.7160629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04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BODYFAT ~ </a:t>
                      </a:r>
                      <a:r>
                        <a:rPr lang="en-US" dirty="0" err="1">
                          <a:effectLst/>
                        </a:rPr>
                        <a:t>sqABDOMEN</a:t>
                      </a:r>
                      <a:r>
                        <a:rPr lang="en-US" dirty="0">
                          <a:effectLst/>
                        </a:rPr>
                        <a:t> + </a:t>
                      </a:r>
                      <a:r>
                        <a:rPr lang="en-US" dirty="0" err="1">
                          <a:effectLst/>
                        </a:rPr>
                        <a:t>sqWEIGHT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4.042249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0.7085140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8725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sqABDOMEN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4.320769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0.6634867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9190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BODYFAT ~ </a:t>
                      </a:r>
                      <a:r>
                        <a:rPr lang="en-US" dirty="0" err="1">
                          <a:effectLst/>
                        </a:rPr>
                        <a:t>LogABDOMEN</a:t>
                      </a:r>
                      <a:r>
                        <a:rPr lang="en-US" dirty="0">
                          <a:effectLst/>
                        </a:rPr>
                        <a:t> + </a:t>
                      </a:r>
                      <a:r>
                        <a:rPr lang="en-US" dirty="0" err="1">
                          <a:effectLst/>
                        </a:rPr>
                        <a:t>LogWRIST</a:t>
                      </a:r>
                      <a:r>
                        <a:rPr lang="en-US" dirty="0">
                          <a:effectLst/>
                        </a:rPr>
                        <a:t> + </a:t>
                      </a:r>
                      <a:r>
                        <a:rPr lang="en-US" dirty="0" err="1">
                          <a:effectLst/>
                        </a:rPr>
                        <a:t>LogHEIGHT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3.936800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0.7203500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5444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LogABDOMEN + LogWRIST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4.035844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0.7090924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0638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LogABDOMEN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4.294042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0.6701187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7928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BODYFAT ~ ABDOMEN + WEIGHT + WRIST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3.955417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0.7190513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40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BODYFAT ~ ABDOMEN + WEIGHT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F0000"/>
                          </a:solidFill>
                          <a:effectLst/>
                        </a:rPr>
                        <a:t>4.025416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F0000"/>
                          </a:solidFill>
                          <a:effectLst/>
                        </a:rPr>
                        <a:t>0.7134265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728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BODYFAT ~ ABDOMEN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4.292844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0.6716008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770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25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3EEB-5549-2049-83B2-A2F179931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F15D-9533-1A45-AD48-2B332D6A8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690688"/>
            <a:ext cx="490118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choose</a:t>
            </a:r>
            <a:r>
              <a:rPr lang="zh-CN" altLang="en-US" sz="1800" dirty="0"/>
              <a:t> </a:t>
            </a:r>
            <a:r>
              <a:rPr lang="en-US" altLang="zh-CN" sz="1800" dirty="0"/>
              <a:t>ABDOMEN,</a:t>
            </a:r>
            <a:r>
              <a:rPr lang="zh-CN" altLang="en-US" sz="1800" dirty="0"/>
              <a:t> </a:t>
            </a:r>
            <a:r>
              <a:rPr lang="en-US" altLang="zh-CN" sz="1800" dirty="0"/>
              <a:t>WEIGHT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WRIST</a:t>
            </a:r>
            <a:r>
              <a:rPr lang="zh-CN" altLang="en-US" sz="1800" dirty="0"/>
              <a:t> </a:t>
            </a:r>
            <a:r>
              <a:rPr lang="en-US" altLang="zh-CN" sz="1800" dirty="0"/>
              <a:t>as</a:t>
            </a:r>
            <a:r>
              <a:rPr lang="zh-CN" altLang="en-US" sz="1800" dirty="0"/>
              <a:t> </a:t>
            </a:r>
            <a:r>
              <a:rPr lang="en-US" altLang="zh-CN" sz="1800" dirty="0"/>
              <a:t>our</a:t>
            </a:r>
            <a:r>
              <a:rPr lang="zh-CN" altLang="en-US" sz="1800" dirty="0"/>
              <a:t> </a:t>
            </a:r>
            <a:r>
              <a:rPr lang="en-US" altLang="zh-CN" sz="1800" dirty="0"/>
              <a:t>predictors.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final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is: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r>
              <a:rPr lang="en-US" sz="1800" dirty="0"/>
              <a:t>BODYFAT=</a:t>
            </a:r>
          </a:p>
          <a:p>
            <a:pPr marL="0" indent="0">
              <a:buNone/>
            </a:pPr>
            <a:r>
              <a:rPr lang="en-US" sz="1800" dirty="0"/>
              <a:t>0.8</a:t>
            </a:r>
            <a:r>
              <a:rPr lang="en-US" altLang="zh-CN" sz="1800" dirty="0"/>
              <a:t>8</a:t>
            </a:r>
            <a:r>
              <a:rPr lang="en-US" sz="1800" dirty="0"/>
              <a:t> ABDOMEN-0.08 WEIGHT-1.26 WRIST -24.2</a:t>
            </a:r>
            <a:r>
              <a:rPr lang="en-US" altLang="zh-CN" sz="1800" dirty="0"/>
              <a:t>3.</a:t>
            </a:r>
            <a:endParaRPr lang="en-US" sz="1800" dirty="0"/>
          </a:p>
          <a:p>
            <a:pPr marL="0" indent="0">
              <a:buNone/>
            </a:pP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adjusted</a:t>
            </a:r>
            <a:r>
              <a:rPr lang="zh-CN" altLang="en-US" sz="1800" dirty="0"/>
              <a:t> </a:t>
            </a:r>
            <a:r>
              <a:rPr lang="en-US" altLang="zh-CN" sz="1800" dirty="0"/>
              <a:t>R</a:t>
            </a:r>
            <a:r>
              <a:rPr lang="zh-CN" altLang="en-US" sz="1800" dirty="0"/>
              <a:t> </a:t>
            </a:r>
            <a:r>
              <a:rPr lang="en-US" altLang="zh-CN" sz="1800" dirty="0"/>
              <a:t>squared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0.7133.</a:t>
            </a:r>
          </a:p>
          <a:p>
            <a:pPr marL="0" indent="0">
              <a:buNone/>
            </a:pPr>
            <a:r>
              <a:rPr lang="en-US" altLang="zh-CN" sz="1800" dirty="0"/>
              <a:t>Residual</a:t>
            </a:r>
            <a:r>
              <a:rPr lang="zh-CN" altLang="en-US" sz="1800" dirty="0"/>
              <a:t> </a:t>
            </a:r>
            <a:r>
              <a:rPr lang="en-US" altLang="zh-CN" sz="1800" dirty="0"/>
              <a:t>standard</a:t>
            </a:r>
            <a:r>
              <a:rPr lang="zh-CN" altLang="en-US" sz="1800" dirty="0"/>
              <a:t> </a:t>
            </a:r>
            <a:r>
              <a:rPr lang="en-US" altLang="zh-CN" sz="1800" dirty="0"/>
              <a:t>error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3.958.</a:t>
            </a:r>
          </a:p>
          <a:p>
            <a:pPr marL="0" indent="0">
              <a:buNone/>
            </a:pP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are</a:t>
            </a:r>
            <a:r>
              <a:rPr lang="zh-CN" altLang="en-US" sz="1800" dirty="0"/>
              <a:t> </a:t>
            </a:r>
            <a:r>
              <a:rPr lang="en-US" altLang="zh-CN" sz="1800" dirty="0"/>
              <a:t>significant.</a:t>
            </a:r>
          </a:p>
          <a:p>
            <a:pPr marL="0" indent="0">
              <a:buNone/>
            </a:pPr>
            <a:r>
              <a:rPr lang="en-US" altLang="zh-CN" sz="1800" dirty="0"/>
              <a:t>No</a:t>
            </a:r>
            <a:r>
              <a:rPr lang="zh-CN" altLang="en-US" sz="1800" dirty="0"/>
              <a:t> </a:t>
            </a:r>
            <a:r>
              <a:rPr lang="en-US" altLang="zh-CN" sz="1800" dirty="0"/>
              <a:t>serious</a:t>
            </a:r>
            <a:r>
              <a:rPr lang="zh-CN" altLang="en-US" sz="1800" dirty="0"/>
              <a:t> </a:t>
            </a:r>
            <a:r>
              <a:rPr lang="en-US" sz="1800" dirty="0"/>
              <a:t>multicollinearity</a:t>
            </a:r>
            <a:r>
              <a:rPr lang="en-US" altLang="zh-CN" sz="1800" dirty="0"/>
              <a:t>,</a:t>
            </a:r>
            <a:r>
              <a:rPr lang="zh-CN" altLang="en-US" sz="1800" dirty="0"/>
              <a:t> </a:t>
            </a:r>
            <a:r>
              <a:rPr lang="en-US" altLang="zh-CN" sz="1800" dirty="0"/>
              <a:t>mean</a:t>
            </a:r>
            <a:r>
              <a:rPr lang="zh-CN" altLang="en-US" sz="1800" dirty="0"/>
              <a:t> </a:t>
            </a:r>
            <a:r>
              <a:rPr lang="en-US" altLang="zh-CN" sz="1800" dirty="0"/>
              <a:t>VIF=3.8.</a:t>
            </a:r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6D6747-4B42-314A-BB94-318EE16CD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204" y="2230025"/>
            <a:ext cx="6156274" cy="239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67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1914-732E-934C-B450-919CF1236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Standardized</a:t>
            </a:r>
            <a:r>
              <a:rPr lang="zh-CN" altLang="en-US" dirty="0"/>
              <a:t> </a:t>
            </a:r>
            <a:r>
              <a:rPr lang="en-US" altLang="zh-CN" dirty="0"/>
              <a:t>Residuals,</a:t>
            </a:r>
            <a:r>
              <a:rPr lang="zh-CN" altLang="en-US" dirty="0"/>
              <a:t> </a:t>
            </a:r>
            <a:r>
              <a:rPr lang="en-US" altLang="zh-CN" dirty="0"/>
              <a:t>QQ</a:t>
            </a:r>
            <a:r>
              <a:rPr lang="zh-CN" altLang="en-US" dirty="0"/>
              <a:t> </a:t>
            </a:r>
            <a:r>
              <a:rPr lang="en-US" altLang="zh-CN" dirty="0"/>
              <a:t>plots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Residuals</a:t>
            </a:r>
            <a:endParaRPr lang="en-US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3D6C161A-B90F-BC4D-97F6-0B2915E28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056" y="1689736"/>
            <a:ext cx="4605528" cy="4605528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F8D3FE1-666A-3F4C-90B0-A1E5AAFD5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418" y="1689736"/>
            <a:ext cx="4605528" cy="460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85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FDF7-9125-D746-BC2A-B7A70B8E2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Leverage</a:t>
            </a:r>
            <a:r>
              <a:rPr lang="zh-CN" altLang="en-US" dirty="0"/>
              <a:t> </a:t>
            </a:r>
            <a:r>
              <a:rPr lang="en-US" altLang="zh-CN" dirty="0"/>
              <a:t>Plots</a:t>
            </a:r>
            <a:endParaRPr lang="en-US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E6A708B-2977-C142-B948-2F0891797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28928"/>
            <a:ext cx="5367528" cy="53675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83C9B0-EFF3-F040-80EA-F69BA32F7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144" y="1690688"/>
            <a:ext cx="52578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 leverage 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sz="1800" dirty="0"/>
              <a:t>diagonal elements from 𝐻=𝑋(𝑋′𝑋)</a:t>
            </a:r>
            <a:r>
              <a:rPr lang="en-US" sz="1800" baseline="30000" dirty="0"/>
              <a:t>−1</a:t>
            </a:r>
            <a:r>
              <a:rPr lang="en-US" sz="1800" dirty="0"/>
              <a:t>𝑋′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There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a lot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Leverage</a:t>
            </a:r>
            <a:r>
              <a:rPr lang="zh-CN" altLang="en-US" sz="1800" dirty="0"/>
              <a:t> </a:t>
            </a:r>
            <a:r>
              <a:rPr lang="en-US" altLang="zh-CN" sz="1800" dirty="0"/>
              <a:t>plots.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But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coefficients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change</a:t>
            </a:r>
            <a:r>
              <a:rPr lang="zh-CN" altLang="en-US" sz="1800" dirty="0"/>
              <a:t> </a:t>
            </a:r>
            <a:r>
              <a:rPr lang="en-US" altLang="zh-CN" sz="1800" dirty="0"/>
              <a:t>little</a:t>
            </a:r>
            <a:r>
              <a:rPr lang="zh-CN" altLang="en-US" sz="1800" dirty="0"/>
              <a:t> </a:t>
            </a:r>
            <a:r>
              <a:rPr lang="en-US" altLang="zh-CN" sz="1800" dirty="0"/>
              <a:t>after</a:t>
            </a:r>
            <a:r>
              <a:rPr lang="zh-CN" altLang="en-US" sz="1800" dirty="0"/>
              <a:t> </a:t>
            </a:r>
            <a:r>
              <a:rPr lang="en-US" altLang="zh-CN" sz="1800" dirty="0"/>
              <a:t>removing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fitting</a:t>
            </a:r>
            <a:r>
              <a:rPr lang="zh-CN" altLang="en-US" sz="1800" dirty="0"/>
              <a:t> </a:t>
            </a:r>
            <a:r>
              <a:rPr lang="en-US" altLang="zh-CN" sz="1800" dirty="0"/>
              <a:t>again.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We</a:t>
            </a:r>
            <a:r>
              <a:rPr lang="zh-CN" altLang="en-US" sz="1800" dirty="0"/>
              <a:t> </a:t>
            </a:r>
            <a:r>
              <a:rPr lang="en-US" altLang="zh-CN" sz="1800" dirty="0"/>
              <a:t>keep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initial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081589-0A59-9C44-9D65-2B24F6574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74" y="4012692"/>
            <a:ext cx="5257890" cy="122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81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D1A7E-ECF4-D443-8A61-3300CB6F3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Cook’s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D01CA-154F-2946-8A27-5DBD9FD30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210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Cook</a:t>
            </a:r>
            <a:r>
              <a:rPr lang="en-US" altLang="zh-CN" sz="1800" dirty="0"/>
              <a:t>’</a:t>
            </a:r>
            <a:r>
              <a:rPr lang="en-US" sz="1800" dirty="0"/>
              <a:t>s</a:t>
            </a:r>
            <a:r>
              <a:rPr lang="zh-CN" altLang="en-US" sz="1800" dirty="0"/>
              <a:t> </a:t>
            </a:r>
            <a:r>
              <a:rPr lang="en-US" altLang="zh-CN" sz="1800" dirty="0"/>
              <a:t>distance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sz="1800" dirty="0"/>
              <a:t>measure the influence of </a:t>
            </a:r>
            <a:r>
              <a:rPr lang="en-US" sz="1800" dirty="0" err="1"/>
              <a:t>i</a:t>
            </a:r>
            <a:r>
              <a:rPr lang="en-US" sz="1800" baseline="30000" dirty="0" err="1"/>
              <a:t>th</a:t>
            </a:r>
            <a:r>
              <a:rPr lang="en-US" sz="1800" dirty="0"/>
              <a:t> observation on all n fitted values.</a:t>
            </a:r>
          </a:p>
          <a:p>
            <a:pPr marL="0" indent="0">
              <a:buNone/>
            </a:pPr>
            <a:r>
              <a:rPr lang="en-US" altLang="zh-CN" sz="1800" dirty="0"/>
              <a:t>There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no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Cook’s</a:t>
            </a:r>
            <a:r>
              <a:rPr lang="zh-CN" altLang="en-US" sz="1800" dirty="0"/>
              <a:t> </a:t>
            </a:r>
            <a:r>
              <a:rPr lang="en-US" altLang="zh-CN" sz="1800" dirty="0"/>
              <a:t>Distance.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18E10-D7A2-4445-957A-883BAF772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734" y="1613570"/>
            <a:ext cx="2179257" cy="716861"/>
          </a:xfrm>
          <a:prstGeom prst="rect">
            <a:avLst/>
          </a:prstGeom>
        </p:spPr>
      </p:pic>
      <p:pic>
        <p:nvPicPr>
          <p:cNvPr id="7" name="Picture 6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7A97E3FC-18FC-5849-BEDB-DF75530C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2362" y="1483377"/>
            <a:ext cx="4693586" cy="469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5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EF1D6-0C2B-E74B-82F0-0D19E10C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Assignment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AB4C4-A7E7-0D4D-BE35-02AC2230D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</a:p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</a:p>
          <a:p>
            <a:r>
              <a:rPr lang="en-US" altLang="zh-CN" dirty="0"/>
              <a:t>Shiny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</a:p>
          <a:p>
            <a:r>
              <a:rPr lang="en-US" altLang="zh-CN" dirty="0"/>
              <a:t>Acknowledge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07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3A9E8-8183-6243-B7E0-4A8DC02F1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DFFITS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88914-78FA-9741-B557-87DBF1A11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70" y="1836642"/>
            <a:ext cx="465049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/>
              <a:t>DFFITS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measures the influence of the </a:t>
            </a:r>
            <a:r>
              <a:rPr lang="en-US" sz="1800" dirty="0" err="1"/>
              <a:t>i</a:t>
            </a:r>
            <a:r>
              <a:rPr lang="en-US" sz="1800" baseline="30000" dirty="0" err="1"/>
              <a:t>th</a:t>
            </a:r>
            <a:r>
              <a:rPr lang="en-US" sz="1800" baseline="30000" dirty="0"/>
              <a:t> </a:t>
            </a:r>
            <a:r>
              <a:rPr lang="en-US" sz="1800" dirty="0"/>
              <a:t>observation on the fitted value</a:t>
            </a:r>
            <a:r>
              <a:rPr lang="zh-CN" altLang="en-US" sz="1800" dirty="0"/>
              <a:t> </a:t>
            </a:r>
            <a:r>
              <a:rPr lang="en-US" altLang="zh-CN" sz="1800" dirty="0" err="1"/>
              <a:t>yi</a:t>
            </a:r>
            <a:r>
              <a:rPr lang="en-US" altLang="zh-CN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 rule of thumb for small dataset is </a:t>
            </a:r>
            <a:r>
              <a:rPr lang="en-US" altLang="zh-CN" sz="1800" dirty="0"/>
              <a:t>red</a:t>
            </a:r>
            <a:r>
              <a:rPr lang="zh-CN" altLang="en-US" sz="1800" dirty="0"/>
              <a:t> </a:t>
            </a:r>
            <a:r>
              <a:rPr lang="en-US" altLang="zh-CN" sz="1800" dirty="0"/>
              <a:t>lines</a:t>
            </a:r>
            <a:r>
              <a:rPr lang="en-US" sz="1800" dirty="0"/>
              <a:t>, for large dataset is </a:t>
            </a:r>
            <a:r>
              <a:rPr lang="en-US" altLang="zh-CN" sz="1800" dirty="0"/>
              <a:t>green</a:t>
            </a:r>
            <a:r>
              <a:rPr lang="zh-CN" altLang="en-US" sz="1800" dirty="0"/>
              <a:t> </a:t>
            </a:r>
            <a:r>
              <a:rPr lang="en-US" altLang="zh-CN" sz="1800" dirty="0"/>
              <a:t>lines.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There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no</a:t>
            </a:r>
            <a:r>
              <a:rPr lang="zh-CN" altLang="en-US" sz="1800" dirty="0"/>
              <a:t> </a:t>
            </a:r>
            <a:r>
              <a:rPr lang="en-US" altLang="zh-CN" sz="1800" dirty="0"/>
              <a:t>obvious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DFFITS.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8D6B4A-8357-7B41-ADD8-54CA89668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614" y="1597141"/>
            <a:ext cx="1892300" cy="7112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E73FC9B4-4227-6C48-A50C-0A720217F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175" y="1398837"/>
            <a:ext cx="4568806" cy="456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631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7291-2F76-A24A-8877-5EA3B8BC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21" y="298349"/>
            <a:ext cx="10515600" cy="1325563"/>
          </a:xfrm>
        </p:spPr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DFBETAS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E43435-E746-ED49-A7B2-4BF115FC9F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12099" y="1844249"/>
                <a:ext cx="3660431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altLang="zh-CN" sz="1800" dirty="0"/>
                  <a:t>DFBETAS</a:t>
                </a:r>
              </a:p>
              <a:p>
                <a:pPr marL="0" indent="0">
                  <a:buNone/>
                </a:pPr>
                <a:endParaRPr lang="en-US" altLang="zh-CN" sz="1800" dirty="0"/>
              </a:p>
              <a:p>
                <a:pPr marL="0" indent="0">
                  <a:buNone/>
                </a:pPr>
                <a:r>
                  <a:rPr lang="en-US" sz="1800" dirty="0"/>
                  <a:t>measures the influence of </a:t>
                </a:r>
                <a:r>
                  <a:rPr lang="en-US" sz="1800" dirty="0" err="1"/>
                  <a:t>i</a:t>
                </a:r>
                <a:r>
                  <a:rPr lang="en-US" sz="1800" baseline="30000" dirty="0" err="1"/>
                  <a:t>th</a:t>
                </a:r>
                <a:r>
                  <a:rPr lang="en-US" sz="1800" dirty="0"/>
                  <a:t> observation on the fit of the regression coefficient</a:t>
                </a:r>
                <a:r>
                  <a:rPr lang="zh-CN" altLang="en-US" sz="1800" dirty="0"/>
                  <a:t> </a:t>
                </a:r>
                <a14:m>
                  <m:oMath xmlns:m="http://schemas.openxmlformats.org/officeDocument/2006/math">
                    <m:r>
                      <a:rPr lang="zh-CN" altLang="en-US" sz="1800" i="1" smtClean="0"/>
                      <m:t>𝛽</m:t>
                    </m:r>
                    <m:r>
                      <a:rPr lang="en-US" altLang="zh-CN" sz="1800" b="0" i="1" baseline="-250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800" baseline="-25000" dirty="0"/>
                  <a:t> </a:t>
                </a:r>
                <a:r>
                  <a:rPr lang="en-US" altLang="zh-CN" sz="1800" baseline="-25000" dirty="0"/>
                  <a:t>.</a:t>
                </a:r>
              </a:p>
              <a:p>
                <a:pPr marL="0" indent="0">
                  <a:buNone/>
                </a:pPr>
                <a:endParaRPr lang="en-US" altLang="zh-CN" sz="1800" baseline="-25000" dirty="0"/>
              </a:p>
              <a:p>
                <a:pPr marL="0" indent="0">
                  <a:buNone/>
                </a:pPr>
                <a:r>
                  <a:rPr lang="en-US" sz="1800" dirty="0"/>
                  <a:t>The rule of thumb for small dataset is </a:t>
                </a:r>
                <a:r>
                  <a:rPr lang="en-US" altLang="zh-CN" sz="1800" dirty="0"/>
                  <a:t>red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lines</a:t>
                </a:r>
                <a:r>
                  <a:rPr lang="en-US" sz="1800" dirty="0"/>
                  <a:t>, for large dataset is </a:t>
                </a:r>
                <a:r>
                  <a:rPr lang="en-US" altLang="zh-CN" sz="1800" dirty="0"/>
                  <a:t>green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lines.</a:t>
                </a:r>
              </a:p>
              <a:p>
                <a:pPr marL="0" indent="0">
                  <a:buNone/>
                </a:pPr>
                <a:endParaRPr lang="en-US" altLang="zh-CN" sz="1800" dirty="0"/>
              </a:p>
              <a:p>
                <a:pPr marL="0" indent="0">
                  <a:buNone/>
                </a:pPr>
                <a:r>
                  <a:rPr lang="en-US" altLang="zh-CN" sz="1800" dirty="0"/>
                  <a:t>There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no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obvious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outliers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in</a:t>
                </a:r>
                <a:r>
                  <a:rPr lang="zh-CN" altLang="en-US" sz="1800" dirty="0"/>
                  <a:t> </a:t>
                </a:r>
                <a:r>
                  <a:rPr lang="en-US" altLang="zh-CN" sz="1800" dirty="0"/>
                  <a:t>DFBETAS.</a:t>
                </a:r>
                <a:endParaRPr lang="en-US" sz="1800" dirty="0"/>
              </a:p>
              <a:p>
                <a:pPr marL="0" indent="0">
                  <a:buNone/>
                </a:pPr>
                <a:endParaRPr lang="en-US" altLang="zh-CN" sz="1800" baseline="-25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E43435-E746-ED49-A7B2-4BF115FC9F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12099" y="1844249"/>
                <a:ext cx="3660431" cy="4351338"/>
              </a:xfrm>
              <a:blipFill>
                <a:blip r:embed="rId2"/>
                <a:stretch>
                  <a:fillRect l="-1384" t="-1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E01E6862-5845-2D43-893D-2DF199391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474" y="1666994"/>
            <a:ext cx="2578100" cy="762000"/>
          </a:xfrm>
          <a:prstGeom prst="rect">
            <a:avLst/>
          </a:prstGeom>
        </p:spPr>
      </p:pic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D41C1D6E-06DD-9042-83B7-CEED27DA1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7649" y="3697254"/>
            <a:ext cx="3155325" cy="3155325"/>
          </a:xfrm>
          <a:prstGeom prst="rect">
            <a:avLst/>
          </a:prstGeom>
        </p:spPr>
      </p:pic>
      <p:pic>
        <p:nvPicPr>
          <p:cNvPr id="16" name="Picture 15" descr="Chart, scatter chart&#10;&#10;Description automatically generated">
            <a:extLst>
              <a:ext uri="{FF2B5EF4-FFF2-40B4-BE49-F238E27FC236}">
                <a16:creationId xmlns:a16="http://schemas.microsoft.com/office/drawing/2014/main" id="{A5BB29A7-AD3D-CA47-99E2-84EA241A9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2325" y="3697255"/>
            <a:ext cx="3155324" cy="3155324"/>
          </a:xfrm>
          <a:prstGeom prst="rect">
            <a:avLst/>
          </a:prstGeom>
        </p:spPr>
      </p:pic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7079017E-5726-3A40-B3EE-C2C7BCD4B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6812" y="547349"/>
            <a:ext cx="3149906" cy="3149906"/>
          </a:xfrm>
          <a:prstGeom prst="rect">
            <a:avLst/>
          </a:prstGeom>
        </p:spPr>
      </p:pic>
      <p:pic>
        <p:nvPicPr>
          <p:cNvPr id="20" name="Picture 19" descr="Chart, scatter chart&#10;&#10;Description automatically generated">
            <a:extLst>
              <a:ext uri="{FF2B5EF4-FFF2-40B4-BE49-F238E27FC236}">
                <a16:creationId xmlns:a16="http://schemas.microsoft.com/office/drawing/2014/main" id="{B85F783A-A825-DE42-86D8-9E951F8E76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6906" y="547349"/>
            <a:ext cx="3149906" cy="314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696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434F6-40DC-0E49-91ED-A47CBCEDD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altLang="zh-CN" dirty="0"/>
              <a:t>D</a:t>
            </a:r>
            <a:r>
              <a:rPr lang="en-US" dirty="0"/>
              <a:t>iagnosis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3A359-ACC1-E340-A1D7-61CCE41F9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176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BODYFAT</a:t>
            </a:r>
            <a:r>
              <a:rPr lang="zh-CN" altLang="en-US" sz="1800" dirty="0"/>
              <a:t> </a:t>
            </a:r>
            <a:r>
              <a:rPr lang="en-US" sz="1800" dirty="0"/>
              <a:t>=</a:t>
            </a:r>
            <a:r>
              <a:rPr lang="zh-CN" altLang="en-US" sz="1800" dirty="0"/>
              <a:t> </a:t>
            </a:r>
            <a:r>
              <a:rPr lang="en-US" sz="1800" dirty="0"/>
              <a:t>0.8</a:t>
            </a:r>
            <a:r>
              <a:rPr lang="en-US" altLang="zh-CN" sz="1800" dirty="0"/>
              <a:t>8</a:t>
            </a:r>
            <a:r>
              <a:rPr lang="en-US" sz="1800" dirty="0"/>
              <a:t> ABDOMEN-0.08 WEIGHT-1.26 WRIST -24.2</a:t>
            </a:r>
            <a:r>
              <a:rPr lang="en-US" altLang="zh-CN" sz="1800" dirty="0"/>
              <a:t>3.</a:t>
            </a:r>
          </a:p>
          <a:p>
            <a:pPr marL="0" indent="0">
              <a:buNone/>
            </a:pPr>
            <a:r>
              <a:rPr lang="en-US" altLang="zh-CN" sz="1800" dirty="0"/>
              <a:t>Man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154</a:t>
            </a:r>
            <a:r>
              <a:rPr lang="zh-CN" altLang="en-US" sz="1800" dirty="0"/>
              <a:t> </a:t>
            </a:r>
            <a:r>
              <a:rPr lang="en-US" altLang="zh-CN" sz="1800" dirty="0" err="1"/>
              <a:t>lbs</a:t>
            </a:r>
            <a:r>
              <a:rPr lang="zh-CN" altLang="en-US" sz="1800" dirty="0"/>
              <a:t> </a:t>
            </a:r>
            <a:r>
              <a:rPr lang="en-US" altLang="zh-CN" sz="1800" dirty="0"/>
              <a:t>WEIGHT,</a:t>
            </a:r>
            <a:r>
              <a:rPr lang="zh-CN" altLang="en-US" sz="1800" dirty="0"/>
              <a:t> </a:t>
            </a:r>
            <a:r>
              <a:rPr lang="en-US" altLang="zh-CN" sz="1800" dirty="0"/>
              <a:t>17</a:t>
            </a:r>
            <a:r>
              <a:rPr lang="zh-CN" altLang="en-US" sz="1800" dirty="0"/>
              <a:t> </a:t>
            </a:r>
            <a:r>
              <a:rPr lang="en-US" altLang="zh-CN" sz="1800" dirty="0"/>
              <a:t>cm</a:t>
            </a:r>
            <a:r>
              <a:rPr lang="zh-CN" altLang="en-US" sz="1800" dirty="0"/>
              <a:t> </a:t>
            </a:r>
            <a:r>
              <a:rPr lang="en-US" altLang="zh-CN" sz="1800" dirty="0"/>
              <a:t>WRIST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85</a:t>
            </a:r>
            <a:r>
              <a:rPr lang="zh-CN" altLang="en-US" sz="1800" dirty="0"/>
              <a:t> </a:t>
            </a:r>
            <a:r>
              <a:rPr lang="en-US" altLang="zh-CN" sz="1800" dirty="0"/>
              <a:t>cm</a:t>
            </a:r>
            <a:r>
              <a:rPr lang="zh-CN" altLang="en-US" sz="1800" dirty="0"/>
              <a:t> </a:t>
            </a:r>
            <a:r>
              <a:rPr lang="en-US" altLang="zh-CN" sz="1800" dirty="0"/>
              <a:t>ABDOMEN,</a:t>
            </a:r>
            <a:r>
              <a:rPr lang="zh-CN" altLang="en-US" sz="1800" dirty="0"/>
              <a:t> </a:t>
            </a:r>
            <a:r>
              <a:rPr lang="en-US" altLang="zh-CN" sz="1800" dirty="0"/>
              <a:t>his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be</a:t>
            </a:r>
            <a:r>
              <a:rPr lang="zh-CN" altLang="en-US" sz="1800" dirty="0"/>
              <a:t> </a:t>
            </a:r>
            <a:r>
              <a:rPr lang="en-US" altLang="zh-CN" sz="1800" dirty="0"/>
              <a:t>16(%).</a:t>
            </a:r>
            <a:endParaRPr lang="en-US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Advantages:</a:t>
            </a:r>
            <a:r>
              <a:rPr lang="zh-CN" altLang="en-US" sz="1800" dirty="0"/>
              <a:t> </a:t>
            </a:r>
            <a:r>
              <a:rPr lang="en-US" altLang="zh-CN" sz="1800" dirty="0"/>
              <a:t>Perform</a:t>
            </a:r>
            <a:r>
              <a:rPr lang="zh-CN" altLang="en-US" sz="1800" dirty="0"/>
              <a:t> </a:t>
            </a:r>
            <a:r>
              <a:rPr lang="en-US" altLang="zh-CN" sz="1800" dirty="0"/>
              <a:t>well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diagnosis,</a:t>
            </a:r>
            <a:r>
              <a:rPr lang="zh-CN" altLang="en-US" sz="1800" dirty="0"/>
              <a:t> </a:t>
            </a:r>
            <a:r>
              <a:rPr lang="en-US" altLang="zh-CN" sz="1800" dirty="0"/>
              <a:t>no</a:t>
            </a:r>
            <a:r>
              <a:rPr lang="zh-CN" altLang="en-US" sz="1800" dirty="0"/>
              <a:t> </a:t>
            </a:r>
            <a:r>
              <a:rPr lang="en-US" altLang="zh-CN" sz="1800" dirty="0"/>
              <a:t>serious</a:t>
            </a:r>
            <a:r>
              <a:rPr lang="zh-CN" altLang="en-US" sz="1800" dirty="0"/>
              <a:t> </a:t>
            </a:r>
            <a:r>
              <a:rPr lang="en-US" sz="1800" dirty="0"/>
              <a:t>multicollinearity</a:t>
            </a:r>
            <a:r>
              <a:rPr lang="en-US" altLang="zh-CN" sz="1800" dirty="0"/>
              <a:t>,</a:t>
            </a:r>
            <a:r>
              <a:rPr lang="zh-CN" altLang="en-US" sz="1800" dirty="0"/>
              <a:t> </a:t>
            </a:r>
            <a:r>
              <a:rPr lang="en-US" altLang="zh-CN" sz="1800" dirty="0"/>
              <a:t>linear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  <a:r>
              <a:rPr lang="zh-CN" altLang="en-US" sz="1800" dirty="0"/>
              <a:t> </a:t>
            </a:r>
            <a:r>
              <a:rPr lang="en-US" altLang="zh-CN" sz="1800" dirty="0"/>
              <a:t>assumptions</a:t>
            </a:r>
            <a:r>
              <a:rPr lang="zh-CN" altLang="en-US" sz="1800" dirty="0"/>
              <a:t> </a:t>
            </a:r>
            <a:r>
              <a:rPr lang="en-US" altLang="zh-CN" sz="1800" dirty="0"/>
              <a:t>hold.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Disadvantages:</a:t>
            </a:r>
            <a:r>
              <a:rPr lang="zh-CN" altLang="en-US" sz="1800" dirty="0"/>
              <a:t> </a:t>
            </a:r>
            <a:r>
              <a:rPr lang="en-US" altLang="zh-CN" sz="1800" dirty="0"/>
              <a:t>Contains</a:t>
            </a:r>
            <a:r>
              <a:rPr lang="zh-CN" altLang="en-US" sz="1800" dirty="0"/>
              <a:t> </a:t>
            </a:r>
            <a:r>
              <a:rPr lang="en-US" altLang="zh-CN" sz="1800" dirty="0"/>
              <a:t>three</a:t>
            </a:r>
            <a:r>
              <a:rPr lang="zh-CN" altLang="en-US" sz="1800" dirty="0"/>
              <a:t> </a:t>
            </a:r>
            <a:r>
              <a:rPr lang="en-US" altLang="zh-CN" sz="1800" dirty="0"/>
              <a:t>inputs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some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them</a:t>
            </a:r>
            <a:r>
              <a:rPr lang="zh-CN" altLang="en-US" sz="1800" dirty="0"/>
              <a:t> </a:t>
            </a:r>
            <a:r>
              <a:rPr lang="en-US" altLang="zh-CN" sz="1800" dirty="0"/>
              <a:t>are</a:t>
            </a:r>
            <a:r>
              <a:rPr lang="zh-CN" altLang="en-US" sz="1800" dirty="0"/>
              <a:t> </a:t>
            </a:r>
            <a:r>
              <a:rPr lang="en-US" altLang="zh-CN" sz="1800" dirty="0"/>
              <a:t>still</a:t>
            </a:r>
            <a:r>
              <a:rPr lang="zh-CN" altLang="en-US" sz="1800" dirty="0"/>
              <a:t> </a:t>
            </a:r>
            <a:r>
              <a:rPr lang="en-US" altLang="zh-CN" sz="1800" dirty="0"/>
              <a:t>not</a:t>
            </a:r>
            <a:r>
              <a:rPr lang="zh-CN" altLang="en-US" sz="1800" dirty="0"/>
              <a:t> </a:t>
            </a:r>
            <a:r>
              <a:rPr lang="en-US" altLang="zh-CN" sz="1800" dirty="0"/>
              <a:t>convenient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measure.</a:t>
            </a:r>
            <a:r>
              <a:rPr lang="zh-CN" altLang="en-US" sz="1800" dirty="0"/>
              <a:t> </a:t>
            </a:r>
            <a:r>
              <a:rPr lang="en-US" altLang="zh-CN" sz="1800" dirty="0"/>
              <a:t>Our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based</a:t>
            </a:r>
            <a:r>
              <a:rPr lang="zh-CN" altLang="en-US" sz="1800" dirty="0"/>
              <a:t> </a:t>
            </a:r>
            <a:r>
              <a:rPr lang="en-US" altLang="zh-CN" sz="1800" dirty="0"/>
              <a:t>on</a:t>
            </a:r>
            <a:r>
              <a:rPr lang="zh-CN" altLang="en-US" sz="1800" dirty="0"/>
              <a:t> </a:t>
            </a: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altLang="zh-CN" sz="1800" dirty="0"/>
              <a:t>only</a:t>
            </a:r>
            <a:r>
              <a:rPr lang="zh-CN" altLang="en-US" sz="1800" dirty="0"/>
              <a:t> </a:t>
            </a:r>
            <a:r>
              <a:rPr lang="en-US" altLang="zh-CN" sz="1800" dirty="0"/>
              <a:t>men.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larger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ABDOMEN</a:t>
            </a:r>
            <a:r>
              <a:rPr lang="zh-CN" altLang="en-US" sz="1800" dirty="0"/>
              <a:t> </a:t>
            </a:r>
            <a:r>
              <a:rPr lang="en-US" altLang="zh-CN" sz="1800" dirty="0"/>
              <a:t>is,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larger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be.</a:t>
            </a:r>
            <a:r>
              <a:rPr lang="zh-CN" altLang="en-US" sz="1800" dirty="0"/>
              <a:t> 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larger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WEIGHT</a:t>
            </a:r>
            <a:r>
              <a:rPr lang="zh-CN" altLang="en-US" sz="1800" dirty="0"/>
              <a:t> </a:t>
            </a:r>
            <a:r>
              <a:rPr lang="en-US" altLang="zh-CN" sz="1800" dirty="0"/>
              <a:t>is,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smaller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be.</a:t>
            </a:r>
            <a:r>
              <a:rPr lang="zh-CN" altLang="en-US" sz="1800" dirty="0"/>
              <a:t> 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larger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ABDOMEN</a:t>
            </a:r>
            <a:r>
              <a:rPr lang="zh-CN" altLang="en-US" sz="1800" dirty="0"/>
              <a:t> </a:t>
            </a:r>
            <a:r>
              <a:rPr lang="en-US" altLang="zh-CN" sz="1800" dirty="0"/>
              <a:t>is,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smaller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will</a:t>
            </a:r>
            <a:r>
              <a:rPr lang="zh-CN" altLang="en-US" sz="1800" dirty="0"/>
              <a:t> </a:t>
            </a:r>
            <a:r>
              <a:rPr lang="en-US" altLang="zh-CN" sz="1800" dirty="0"/>
              <a:t>be.</a:t>
            </a:r>
            <a:r>
              <a:rPr lang="zh-CN" altLang="en-US" sz="1800" dirty="0"/>
              <a:t> 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05998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1A37-CD95-B949-842E-4D41C8F60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543" y="197519"/>
            <a:ext cx="10515600" cy="1325563"/>
          </a:xfrm>
        </p:spPr>
        <p:txBody>
          <a:bodyPr/>
          <a:lstStyle/>
          <a:p>
            <a:r>
              <a:rPr lang="en-US" altLang="zh-CN" dirty="0"/>
              <a:t>Shiny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408C6-07D7-154A-832B-7A4B4C7B2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543" y="1292646"/>
            <a:ext cx="3546512" cy="435133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Unit</a:t>
            </a:r>
            <a:r>
              <a:rPr lang="zh-CN" altLang="en-US" sz="1800" dirty="0"/>
              <a:t> </a:t>
            </a:r>
            <a:r>
              <a:rPr lang="en-US" altLang="zh-CN" sz="1800" dirty="0"/>
              <a:t>Change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Color</a:t>
            </a:r>
            <a:r>
              <a:rPr lang="zh-CN" altLang="en-US" sz="1800" dirty="0"/>
              <a:t> </a:t>
            </a:r>
            <a:r>
              <a:rPr lang="en-US" altLang="zh-CN" sz="1800" dirty="0"/>
              <a:t>Warning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Body</a:t>
            </a:r>
            <a:r>
              <a:rPr lang="zh-CN" altLang="en-US" sz="1800" dirty="0"/>
              <a:t> </a:t>
            </a:r>
            <a:r>
              <a:rPr lang="en-US" altLang="zh-CN" sz="1800" dirty="0"/>
              <a:t>fat</a:t>
            </a:r>
            <a:r>
              <a:rPr lang="zh-CN" altLang="en-US" sz="1800" dirty="0"/>
              <a:t> </a:t>
            </a:r>
            <a:r>
              <a:rPr lang="en-US" altLang="zh-CN" sz="1800" dirty="0"/>
              <a:t>suggestion</a:t>
            </a:r>
            <a:r>
              <a:rPr lang="zh-CN" altLang="en-US" sz="1800" dirty="0"/>
              <a:t> </a:t>
            </a: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sz="1800" dirty="0"/>
              <a:t>American Council on Exercise</a:t>
            </a:r>
            <a:endParaRPr lang="en-US" altLang="zh-CN" sz="1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08553B6-BC1F-4647-B35C-6CE939301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086" y="3383297"/>
            <a:ext cx="2878914" cy="2737730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4AE74AB-80BA-834D-9B34-FF775982C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044" y="402488"/>
            <a:ext cx="6026956" cy="5718539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389089D-10C5-314E-875D-67EB19E3A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12" y="3383297"/>
            <a:ext cx="2904213" cy="273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60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A72C-3B8D-2549-9790-AE992B84C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Acknowledge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37552-341C-1341-A037-5C4153295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271"/>
            <a:ext cx="10515600" cy="4619242"/>
          </a:xfrm>
        </p:spPr>
        <p:txBody>
          <a:bodyPr numCol="2">
            <a:normAutofit/>
          </a:bodyPr>
          <a:lstStyle/>
          <a:p>
            <a:r>
              <a:rPr lang="en-US" altLang="zh-CN" sz="1800" b="1" dirty="0"/>
              <a:t>GitHub,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Main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Code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Main</a:t>
            </a:r>
            <a:r>
              <a:rPr lang="zh-CN" altLang="en-US" sz="1800" dirty="0"/>
              <a:t> </a:t>
            </a:r>
            <a:r>
              <a:rPr lang="en-US" altLang="zh-CN" sz="1800" dirty="0"/>
              <a:t>code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CHENYANG</a:t>
            </a:r>
            <a:r>
              <a:rPr lang="zh-CN" altLang="en-US" sz="1800" dirty="0"/>
              <a:t> </a:t>
            </a:r>
            <a:r>
              <a:rPr lang="en-US" altLang="zh-CN" sz="1800" dirty="0"/>
              <a:t>JIANG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ENZE</a:t>
            </a:r>
            <a:r>
              <a:rPr lang="zh-CN" altLang="en-US" sz="1800" dirty="0"/>
              <a:t> </a:t>
            </a:r>
            <a:r>
              <a:rPr lang="en-US" altLang="zh-CN" sz="1800" dirty="0"/>
              <a:t>WANG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PCA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 err="1"/>
              <a:t>HanGyu</a:t>
            </a:r>
            <a:r>
              <a:rPr lang="zh-CN" altLang="en-US" sz="1800" dirty="0"/>
              <a:t> </a:t>
            </a:r>
            <a:r>
              <a:rPr lang="en-US" altLang="zh-CN" sz="1800" dirty="0"/>
              <a:t>KANG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selection</a:t>
            </a:r>
            <a:r>
              <a:rPr lang="zh-CN" altLang="en-US" sz="1800" dirty="0"/>
              <a:t> </a:t>
            </a:r>
            <a:r>
              <a:rPr lang="en-US" altLang="zh-CN" sz="1800" dirty="0"/>
              <a:t>fixed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RUI</a:t>
            </a:r>
            <a:r>
              <a:rPr lang="zh-CN" altLang="en-US" sz="1800" dirty="0"/>
              <a:t> </a:t>
            </a:r>
            <a:r>
              <a:rPr lang="en-US" altLang="zh-CN" sz="1800" dirty="0"/>
              <a:t>HUANG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GitHub</a:t>
            </a:r>
            <a:r>
              <a:rPr lang="zh-CN" altLang="en-US" sz="1800" dirty="0"/>
              <a:t> </a:t>
            </a:r>
            <a:r>
              <a:rPr lang="en-US" altLang="zh-CN" sz="1800" dirty="0"/>
              <a:t>maintained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ENZE</a:t>
            </a:r>
            <a:r>
              <a:rPr lang="zh-CN" altLang="en-US" sz="1800" dirty="0"/>
              <a:t> </a:t>
            </a:r>
            <a:r>
              <a:rPr lang="en-US" altLang="zh-CN" sz="1800" dirty="0"/>
              <a:t>WANG</a:t>
            </a:r>
          </a:p>
          <a:p>
            <a:r>
              <a:rPr lang="en-US" altLang="zh-CN" sz="1800" b="1" dirty="0"/>
              <a:t>Shiny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App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Main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RUI</a:t>
            </a:r>
            <a:r>
              <a:rPr lang="zh-CN" altLang="en-US" sz="1800" dirty="0"/>
              <a:t> </a:t>
            </a:r>
            <a:r>
              <a:rPr lang="en-US" altLang="zh-CN" sz="1800" dirty="0"/>
              <a:t>HUANG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sz="1800" dirty="0" err="1"/>
              <a:t>HanGyu</a:t>
            </a:r>
            <a:r>
              <a:rPr lang="en-US" sz="1800" dirty="0"/>
              <a:t> KANG </a:t>
            </a:r>
            <a:endParaRPr lang="en-US" altLang="zh-CN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The interface, </a:t>
            </a:r>
            <a:r>
              <a:rPr lang="en-US" sz="1800" dirty="0" err="1"/>
              <a:t>ggplot</a:t>
            </a:r>
            <a:r>
              <a:rPr lang="en-US" sz="1800" dirty="0"/>
              <a:t> and unit part are fixed, edited and maintained by ENZE WANG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Other problems are fixed by CHENYANG JIANG</a:t>
            </a:r>
            <a:endParaRPr lang="en-US" altLang="zh-CN" sz="1800" dirty="0"/>
          </a:p>
          <a:p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b="1" dirty="0"/>
              <a:t>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PPT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ENZE</a:t>
            </a:r>
            <a:r>
              <a:rPr lang="zh-CN" altLang="en-US" sz="1800" dirty="0"/>
              <a:t> </a:t>
            </a:r>
            <a:r>
              <a:rPr lang="en-US" altLang="zh-CN" sz="1800" dirty="0"/>
              <a:t>WANG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Video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sz="1800" dirty="0" err="1"/>
              <a:t>HanGyu</a:t>
            </a:r>
            <a:r>
              <a:rPr lang="en-US" sz="1800" dirty="0"/>
              <a:t> KANG 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1800" dirty="0"/>
              <a:t>P</a:t>
            </a:r>
            <a:r>
              <a:rPr lang="en-US" sz="1800" dirty="0"/>
              <a:t>resented</a:t>
            </a:r>
            <a:r>
              <a:rPr lang="zh-CN" altLang="en-US" sz="1800" dirty="0"/>
              <a:t> </a:t>
            </a:r>
            <a:r>
              <a:rPr lang="en-US" altLang="zh-CN" sz="1800" dirty="0"/>
              <a:t>with</a:t>
            </a:r>
            <a:r>
              <a:rPr lang="zh-CN" altLang="en-US" sz="1800" dirty="0"/>
              <a:t> </a:t>
            </a:r>
            <a:r>
              <a:rPr lang="en-US" sz="1800" dirty="0"/>
              <a:t>CHENYANG JIANG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RUI</a:t>
            </a:r>
            <a:r>
              <a:rPr lang="zh-CN" altLang="en-US" sz="1800" dirty="0"/>
              <a:t> </a:t>
            </a:r>
            <a:r>
              <a:rPr lang="en-US" altLang="zh-CN" sz="1800" dirty="0"/>
              <a:t>HUANG</a:t>
            </a:r>
            <a:endParaRPr lang="en-US" sz="1800" dirty="0"/>
          </a:p>
          <a:p>
            <a:pPr marL="514350" indent="-514350">
              <a:buFont typeface="+mj-lt"/>
              <a:buAutoNum type="arabicPeriod"/>
            </a:pPr>
            <a:endParaRPr lang="en-US" altLang="zh-CN" sz="1800" dirty="0"/>
          </a:p>
          <a:p>
            <a:r>
              <a:rPr lang="en-US" altLang="zh-CN" sz="1800" b="1" dirty="0"/>
              <a:t>PDF</a:t>
            </a:r>
            <a:r>
              <a:rPr lang="zh-CN" altLang="en-US" sz="1800" b="1" dirty="0"/>
              <a:t> </a:t>
            </a:r>
            <a:r>
              <a:rPr lang="en-US" altLang="zh-CN" sz="1800" b="1" dirty="0"/>
              <a:t>Summary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Main</a:t>
            </a:r>
            <a:r>
              <a:rPr lang="zh-CN" altLang="en-US" sz="1800" dirty="0"/>
              <a:t> </a:t>
            </a:r>
            <a:r>
              <a:rPr lang="en-US" altLang="zh-CN" sz="1800" dirty="0"/>
              <a:t>edited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ENZE</a:t>
            </a:r>
            <a:r>
              <a:rPr lang="zh-CN" altLang="en-US" sz="1800" dirty="0"/>
              <a:t> </a:t>
            </a:r>
            <a:r>
              <a:rPr lang="en-US" altLang="zh-CN" sz="1800" dirty="0"/>
              <a:t>WANG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Fixed</a:t>
            </a:r>
            <a:r>
              <a:rPr lang="zh-CN" altLang="en-US" sz="1800" dirty="0"/>
              <a:t> </a:t>
            </a:r>
            <a:r>
              <a:rPr lang="en-US" altLang="zh-CN" sz="1800" dirty="0"/>
              <a:t>by</a:t>
            </a:r>
            <a:r>
              <a:rPr lang="zh-CN" altLang="en-US" sz="1800" dirty="0"/>
              <a:t> </a:t>
            </a:r>
            <a:r>
              <a:rPr lang="en-US" altLang="zh-CN" sz="1800" dirty="0"/>
              <a:t>RUI</a:t>
            </a:r>
            <a:r>
              <a:rPr lang="zh-CN" altLang="en-US" sz="1800" dirty="0"/>
              <a:t> </a:t>
            </a:r>
            <a:r>
              <a:rPr lang="en-US" altLang="zh-CN" sz="1800" dirty="0"/>
              <a:t>HUANG,</a:t>
            </a:r>
            <a:r>
              <a:rPr lang="zh-CN" altLang="en-US" sz="1800" dirty="0"/>
              <a:t> </a:t>
            </a:r>
            <a:r>
              <a:rPr lang="en-US" altLang="zh-CN" sz="1800" dirty="0"/>
              <a:t>CHENYANG</a:t>
            </a:r>
            <a:r>
              <a:rPr lang="zh-CN" altLang="en-US" sz="1800" dirty="0"/>
              <a:t> </a:t>
            </a:r>
            <a:r>
              <a:rPr lang="en-US" altLang="zh-CN" sz="1800" dirty="0"/>
              <a:t>JIANG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 err="1"/>
              <a:t>HanGyu</a:t>
            </a:r>
            <a:r>
              <a:rPr lang="zh-CN" altLang="en-US" sz="1800" dirty="0"/>
              <a:t> </a:t>
            </a:r>
            <a:r>
              <a:rPr lang="en-US" altLang="zh-CN" sz="1800" dirty="0"/>
              <a:t>KANG</a:t>
            </a:r>
          </a:p>
          <a:p>
            <a:pPr marL="1143000" indent="-1143000">
              <a:buFont typeface="+mj-lt"/>
              <a:buAutoNum type="arabicPeriod"/>
            </a:pPr>
            <a:endParaRPr lang="en-US" altLang="zh-CN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5336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0927-2B1A-4040-BAF9-468FCA8FD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CBA88-2BB3-1647-B771-A3C5599D8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Percentage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mass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divided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mass.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Essential</a:t>
            </a:r>
            <a:r>
              <a:rPr lang="zh-CN" altLang="en-US" dirty="0"/>
              <a:t> </a:t>
            </a:r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necessary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healthy</a:t>
            </a:r>
            <a:r>
              <a:rPr lang="zh-CN" altLang="en-US" dirty="0"/>
              <a:t> </a:t>
            </a:r>
            <a:r>
              <a:rPr lang="en-US" altLang="zh-CN" dirty="0"/>
              <a:t>daily</a:t>
            </a:r>
            <a:r>
              <a:rPr lang="zh-CN" altLang="en-US" dirty="0"/>
              <a:t> </a:t>
            </a:r>
            <a:r>
              <a:rPr lang="en-US" altLang="zh-CN" dirty="0"/>
              <a:t>life,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harmful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human</a:t>
            </a:r>
            <a:r>
              <a:rPr lang="zh-CN" altLang="en-US" dirty="0"/>
              <a:t> </a:t>
            </a:r>
            <a:r>
              <a:rPr lang="en-US" altLang="zh-CN" dirty="0"/>
              <a:t>health.</a:t>
            </a:r>
          </a:p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precise</a:t>
            </a:r>
            <a:r>
              <a:rPr lang="zh-CN" altLang="en-US" dirty="0"/>
              <a:t> </a:t>
            </a:r>
            <a:r>
              <a:rPr lang="en-US" altLang="zh-CN" dirty="0"/>
              <a:t>way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measure</a:t>
            </a:r>
            <a:r>
              <a:rPr lang="zh-CN" altLang="en-US" dirty="0"/>
              <a:t> </a:t>
            </a:r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combine</a:t>
            </a:r>
            <a:r>
              <a:rPr lang="zh-CN" altLang="en-US" dirty="0"/>
              <a:t> </a:t>
            </a:r>
            <a:r>
              <a:rPr lang="en-US" altLang="zh-CN" dirty="0"/>
              <a:t>submersion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Siri</a:t>
            </a:r>
            <a:r>
              <a:rPr lang="zh-CN" altLang="en-US" dirty="0"/>
              <a:t> </a:t>
            </a:r>
            <a:r>
              <a:rPr lang="en-US" altLang="zh-CN" dirty="0"/>
              <a:t>equation</a:t>
            </a:r>
            <a:r>
              <a:rPr lang="zh-CN" altLang="en-US" dirty="0"/>
              <a:t> </a:t>
            </a:r>
            <a:r>
              <a:rPr lang="en-US" altLang="zh-CN" dirty="0"/>
              <a:t>(Body</a:t>
            </a:r>
            <a:r>
              <a:rPr lang="zh-CN" altLang="en-US" dirty="0"/>
              <a:t> </a:t>
            </a:r>
            <a:r>
              <a:rPr lang="en-US" altLang="zh-CN" dirty="0"/>
              <a:t>fat=495/Density-450).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difficult.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groups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several</a:t>
            </a:r>
            <a:r>
              <a:rPr lang="zh-CN" altLang="en-US" dirty="0"/>
              <a:t> </a:t>
            </a:r>
            <a:r>
              <a:rPr lang="en-US" altLang="zh-CN" dirty="0"/>
              <a:t>human</a:t>
            </a:r>
            <a:r>
              <a:rPr lang="zh-CN" altLang="en-US" dirty="0"/>
              <a:t> </a:t>
            </a:r>
            <a:r>
              <a:rPr lang="en-US" altLang="zh-CN" dirty="0"/>
              <a:t>measurements</a:t>
            </a:r>
            <a:r>
              <a:rPr lang="zh-CN" altLang="en-US" dirty="0"/>
              <a:t> </a:t>
            </a:r>
            <a:r>
              <a:rPr lang="en-US" altLang="zh-CN" dirty="0"/>
              <a:t>including</a:t>
            </a:r>
            <a:r>
              <a:rPr lang="zh-CN" altLang="en-US" dirty="0"/>
              <a:t> </a:t>
            </a:r>
            <a:r>
              <a:rPr lang="en-US" altLang="zh-CN" dirty="0"/>
              <a:t>age,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predict</a:t>
            </a:r>
            <a:r>
              <a:rPr lang="zh-CN" altLang="en-US" dirty="0"/>
              <a:t> </a:t>
            </a:r>
            <a:r>
              <a:rPr lang="en-US" altLang="zh-CN" dirty="0"/>
              <a:t>body</a:t>
            </a:r>
            <a:r>
              <a:rPr lang="zh-CN" altLang="en-US" dirty="0"/>
              <a:t> </a:t>
            </a:r>
            <a:r>
              <a:rPr lang="en-US" altLang="zh-CN" dirty="0"/>
              <a:t>fat.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55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E100-09CA-CA4A-B24C-EE93553C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9CFEF-65DC-4445-B9E5-3FF637F1C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36233" cy="4351338"/>
          </a:xfrm>
        </p:spPr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Visualization</a:t>
            </a:r>
          </a:p>
          <a:p>
            <a:endParaRPr lang="en-US" altLang="zh-CN" sz="18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Any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distribution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Null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abnormal</a:t>
            </a:r>
            <a:r>
              <a:rPr lang="zh-CN" altLang="en-US" sz="1800" dirty="0"/>
              <a:t> </a:t>
            </a:r>
            <a:r>
              <a:rPr lang="en-US" altLang="zh-CN" sz="1800" dirty="0"/>
              <a:t>value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43A0738E-58FF-464B-8883-9C14FE3F1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4774" y="2265208"/>
            <a:ext cx="3329026" cy="3329026"/>
          </a:xfrm>
          <a:prstGeom prst="rect">
            <a:avLst/>
          </a:prstGeom>
        </p:spPr>
      </p:pic>
      <p:pic>
        <p:nvPicPr>
          <p:cNvPr id="10" name="Picture 9" descr="Diagram, timeline&#10;&#10;Description automatically generated">
            <a:extLst>
              <a:ext uri="{FF2B5EF4-FFF2-40B4-BE49-F238E27FC236}">
                <a16:creationId xmlns:a16="http://schemas.microsoft.com/office/drawing/2014/main" id="{EB60190E-7639-174C-9407-FC3989294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665" y="2265208"/>
            <a:ext cx="3329026" cy="332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33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A70C-924B-D340-B386-D8911595C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Boxplots</a:t>
            </a:r>
            <a:endParaRPr lang="en-US" dirty="0"/>
          </a:p>
        </p:txBody>
      </p:sp>
      <p:pic>
        <p:nvPicPr>
          <p:cNvPr id="5" name="Content Placeholder 4" descr="Diagram, timeline&#10;&#10;Description automatically generated">
            <a:extLst>
              <a:ext uri="{FF2B5EF4-FFF2-40B4-BE49-F238E27FC236}">
                <a16:creationId xmlns:a16="http://schemas.microsoft.com/office/drawing/2014/main" id="{63766209-C336-5A49-8B54-8E9568733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8828" y="1690688"/>
            <a:ext cx="4149280" cy="4149280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CB01EF-6D14-CA4C-A7E9-A65A4879CC2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5362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Method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altLang="zh-CN" sz="1800" dirty="0"/>
              <a:t>boxplots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Sus</a:t>
            </a:r>
            <a:r>
              <a:rPr lang="en-US" altLang="zh-CN" sz="1800" dirty="0"/>
              <a:t>picious</a:t>
            </a:r>
            <a:r>
              <a:rPr lang="zh-CN" altLang="en-US" sz="1800" dirty="0"/>
              <a:t> </a:t>
            </a:r>
            <a:r>
              <a:rPr lang="en-US" altLang="zh-CN" sz="1800" dirty="0"/>
              <a:t>outliers: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C0897E9-F7B8-5D4F-9631-0D50FBC52F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552518"/>
              </p:ext>
            </p:extLst>
          </p:nvPr>
        </p:nvGraphicFramePr>
        <p:xfrm>
          <a:off x="864712" y="2701466"/>
          <a:ext cx="6414858" cy="34754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286">
                  <a:extLst>
                    <a:ext uri="{9D8B030D-6E8A-4147-A177-3AD203B41FA5}">
                      <a16:colId xmlns:a16="http://schemas.microsoft.com/office/drawing/2014/main" val="1668988739"/>
                    </a:ext>
                  </a:extLst>
                </a:gridCol>
                <a:gridCol w="2138286">
                  <a:extLst>
                    <a:ext uri="{9D8B030D-6E8A-4147-A177-3AD203B41FA5}">
                      <a16:colId xmlns:a16="http://schemas.microsoft.com/office/drawing/2014/main" val="3482204366"/>
                    </a:ext>
                  </a:extLst>
                </a:gridCol>
                <a:gridCol w="2138286">
                  <a:extLst>
                    <a:ext uri="{9D8B030D-6E8A-4147-A177-3AD203B41FA5}">
                      <a16:colId xmlns:a16="http://schemas.microsoft.com/office/drawing/2014/main" val="2456645190"/>
                    </a:ext>
                  </a:extLst>
                </a:gridCol>
              </a:tblGrid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Reason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89976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BODYFAT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Remove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29517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Extreme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value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BODYFAT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Remove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541357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Outliers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from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boxplots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Remove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36148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Low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HEIGHT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BMI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equation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695421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Outliers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from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boxplots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Remove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39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30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4E76-D33E-7040-BA0B-56236714D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Siri</a:t>
            </a:r>
            <a:r>
              <a:rPr lang="zh-CN" altLang="en-US" dirty="0"/>
              <a:t> </a:t>
            </a:r>
            <a:r>
              <a:rPr lang="en-US" altLang="zh-CN" dirty="0"/>
              <a:t>Equation</a:t>
            </a:r>
            <a:endParaRPr lang="en-US" dirty="0"/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EB3C1EAB-621D-404A-B010-A5AAE492C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800138"/>
              </p:ext>
            </p:extLst>
          </p:nvPr>
        </p:nvGraphicFramePr>
        <p:xfrm>
          <a:off x="838200" y="3109595"/>
          <a:ext cx="5550408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7602">
                  <a:extLst>
                    <a:ext uri="{9D8B030D-6E8A-4147-A177-3AD203B41FA5}">
                      <a16:colId xmlns:a16="http://schemas.microsoft.com/office/drawing/2014/main" val="1668988739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816374259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1857730404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2456645190"/>
                    </a:ext>
                  </a:extLst>
                </a:gridCol>
              </a:tblGrid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Initial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BODYFAT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BODYFAT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89976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Update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DENSITY:</a:t>
                      </a:r>
                    </a:p>
                    <a:p>
                      <a:pPr algn="ctr"/>
                      <a:r>
                        <a:rPr lang="en-US" altLang="zh-CN" dirty="0"/>
                        <a:t>1.06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29517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Update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BODYFAT: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14.09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541357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14.13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Update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BODYFAT:</a:t>
                      </a:r>
                    </a:p>
                    <a:p>
                      <a:pPr algn="ctr"/>
                      <a:r>
                        <a:rPr lang="en-US" altLang="zh-CN" dirty="0"/>
                        <a:t>14.13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936148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47BDDA7-3DBA-C549-A098-AD21CF331590}"/>
              </a:ext>
            </a:extLst>
          </p:cNvPr>
          <p:cNvSpPr txBox="1">
            <a:spLocks/>
          </p:cNvSpPr>
          <p:nvPr/>
        </p:nvSpPr>
        <p:spPr>
          <a:xfrm>
            <a:off x="630936" y="1690688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Connection</a:t>
            </a:r>
            <a:r>
              <a:rPr lang="zh-CN" altLang="en-US" sz="1800" dirty="0"/>
              <a:t> </a:t>
            </a:r>
            <a:r>
              <a:rPr lang="en-US" altLang="zh-CN" sz="1800" dirty="0"/>
              <a:t>between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DENSITY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our</a:t>
            </a:r>
            <a:r>
              <a:rPr lang="zh-CN" altLang="en-US" sz="1800" dirty="0"/>
              <a:t> </a:t>
            </a: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called</a:t>
            </a:r>
            <a:r>
              <a:rPr lang="zh-CN" altLang="en-US" sz="1800" dirty="0"/>
              <a:t> </a:t>
            </a:r>
            <a:r>
              <a:rPr lang="en-US" altLang="zh-CN" sz="1800" dirty="0"/>
              <a:t>Siri</a:t>
            </a:r>
            <a:r>
              <a:rPr lang="zh-CN" altLang="en-US" sz="1800" dirty="0"/>
              <a:t> </a:t>
            </a:r>
            <a:r>
              <a:rPr lang="en-US" altLang="zh-CN" sz="1800" dirty="0"/>
              <a:t>equation: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Siri</a:t>
            </a:r>
            <a:r>
              <a:rPr lang="zh-CN" altLang="en-US" sz="1800" dirty="0"/>
              <a:t> </a:t>
            </a:r>
            <a:r>
              <a:rPr lang="en-US" altLang="zh-CN" sz="1800" dirty="0"/>
              <a:t>equation:</a:t>
            </a:r>
            <a:r>
              <a:rPr lang="zh-CN" altLang="en-US" sz="1800" dirty="0"/>
              <a:t> </a:t>
            </a:r>
            <a:r>
              <a:rPr lang="en-US" altLang="zh-CN" sz="1800" dirty="0"/>
              <a:t>BODYFAT=495/DENSITY-450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  <a:r>
              <a:rPr lang="zh-CN" altLang="en-US" sz="1800" dirty="0"/>
              <a:t> </a:t>
            </a:r>
            <a:r>
              <a:rPr lang="en-US" altLang="zh-CN" sz="1800" dirty="0"/>
              <a:t>between</a:t>
            </a:r>
            <a:r>
              <a:rPr lang="zh-CN" altLang="en-US" sz="1800" dirty="0"/>
              <a:t> </a:t>
            </a:r>
            <a:r>
              <a:rPr lang="en-US" altLang="zh-CN" sz="1800" dirty="0"/>
              <a:t>BODYFAT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1/DENSITY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E774A0B1-AEE4-3E4B-A503-85259A017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48" y="1290797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304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6A9F-2C85-4948-98B1-B201A456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BMI</a:t>
            </a:r>
            <a:r>
              <a:rPr lang="zh-CN" altLang="en-US" dirty="0"/>
              <a:t> </a:t>
            </a:r>
            <a:r>
              <a:rPr lang="en-US" altLang="zh-CN" dirty="0"/>
              <a:t>Equation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54747F-694E-0B4A-AC09-8B2FFD7B788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9649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Connection</a:t>
            </a:r>
            <a:r>
              <a:rPr lang="zh-CN" altLang="en-US" sz="1800" dirty="0"/>
              <a:t> </a:t>
            </a:r>
            <a:r>
              <a:rPr lang="en-US" altLang="zh-CN" sz="1800" dirty="0"/>
              <a:t>among</a:t>
            </a:r>
            <a:r>
              <a:rPr lang="zh-CN" altLang="en-US" sz="1800" dirty="0"/>
              <a:t> </a:t>
            </a:r>
            <a:r>
              <a:rPr lang="en-US" altLang="zh-CN" sz="1800" dirty="0"/>
              <a:t>ADIPOSITY,</a:t>
            </a:r>
            <a:r>
              <a:rPr lang="zh-CN" altLang="en-US" sz="1800" dirty="0"/>
              <a:t> </a:t>
            </a:r>
            <a:r>
              <a:rPr lang="en-US" altLang="zh-CN" sz="1800" dirty="0"/>
              <a:t>WEIGHT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HEIGHT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our</a:t>
            </a:r>
            <a:r>
              <a:rPr lang="zh-CN" altLang="en-US" sz="1800" dirty="0"/>
              <a:t> </a:t>
            </a:r>
            <a:r>
              <a:rPr lang="en-US" altLang="zh-CN" sz="1800" dirty="0"/>
              <a:t>data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called</a:t>
            </a:r>
            <a:r>
              <a:rPr lang="zh-CN" altLang="en-US" sz="1800" dirty="0"/>
              <a:t> </a:t>
            </a:r>
            <a:r>
              <a:rPr lang="en-US" altLang="zh-CN" sz="1800" dirty="0"/>
              <a:t>BMI</a:t>
            </a:r>
            <a:r>
              <a:rPr lang="zh-CN" altLang="en-US" sz="1800" dirty="0"/>
              <a:t> </a:t>
            </a:r>
            <a:r>
              <a:rPr lang="en-US" altLang="zh-CN" sz="1800" dirty="0"/>
              <a:t>equation: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BMI</a:t>
            </a:r>
            <a:r>
              <a:rPr lang="zh-CN" altLang="en-US" sz="1800" dirty="0"/>
              <a:t> </a:t>
            </a:r>
            <a:r>
              <a:rPr lang="en-US" altLang="zh-CN" sz="1800" dirty="0"/>
              <a:t>equation:</a:t>
            </a:r>
            <a:r>
              <a:rPr lang="zh-CN" altLang="en-US" sz="1800" dirty="0"/>
              <a:t> </a:t>
            </a:r>
            <a:r>
              <a:rPr lang="en-US" altLang="zh-CN" sz="1800" dirty="0"/>
              <a:t>ADIPOSITY=703</a:t>
            </a:r>
            <a:r>
              <a:rPr lang="zh-CN" altLang="en-US" sz="1800" dirty="0"/>
              <a:t> </a:t>
            </a:r>
            <a:r>
              <a:rPr lang="en-US" altLang="zh-CN" sz="1800" dirty="0"/>
              <a:t>WEIGHT/HEIGHT</a:t>
            </a:r>
            <a:r>
              <a:rPr lang="en-US" altLang="zh-CN" sz="1800" baseline="30000" dirty="0"/>
              <a:t>2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Outliers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  <a:r>
              <a:rPr lang="zh-CN" altLang="en-US" sz="1800" dirty="0"/>
              <a:t> </a:t>
            </a:r>
            <a:r>
              <a:rPr lang="en-US" altLang="zh-CN" sz="1800" dirty="0"/>
              <a:t>between</a:t>
            </a:r>
            <a:r>
              <a:rPr lang="zh-CN" altLang="en-US" sz="1800" dirty="0"/>
              <a:t> </a:t>
            </a:r>
            <a:r>
              <a:rPr lang="en-US" altLang="zh-CN" sz="1800" dirty="0"/>
              <a:t>ADIPOSITY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WEIGHT/HEIGHT</a:t>
            </a:r>
            <a:r>
              <a:rPr lang="en-US" altLang="zh-CN" sz="1800" baseline="30000" dirty="0"/>
              <a:t>2</a:t>
            </a:r>
            <a:endParaRPr lang="en-US" altLang="zh-CN" sz="1800" dirty="0"/>
          </a:p>
          <a:p>
            <a:pPr marL="342900" indent="-342900">
              <a:buFont typeface="+mj-lt"/>
              <a:buAutoNum type="arabicPeriod"/>
            </a:pPr>
            <a:endParaRPr lang="en-US" sz="1800" dirty="0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0560BEC6-BFD1-E545-88E5-5E1D74EAE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736" y="1275588"/>
            <a:ext cx="4392168" cy="4392168"/>
          </a:xfrm>
          <a:prstGeom prst="rect">
            <a:avLst/>
          </a:prstGeom>
        </p:spPr>
      </p:pic>
      <p:graphicFrame>
        <p:nvGraphicFramePr>
          <p:cNvPr id="10" name="Table 8">
            <a:extLst>
              <a:ext uri="{FF2B5EF4-FFF2-40B4-BE49-F238E27FC236}">
                <a16:creationId xmlns:a16="http://schemas.microsoft.com/office/drawing/2014/main" id="{7E5B258C-A2DF-7C4B-93C5-D96139728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90863"/>
              </p:ext>
            </p:extLst>
          </p:nvPr>
        </p:nvGraphicFramePr>
        <p:xfrm>
          <a:off x="1045464" y="3621024"/>
          <a:ext cx="5550408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7602">
                  <a:extLst>
                    <a:ext uri="{9D8B030D-6E8A-4147-A177-3AD203B41FA5}">
                      <a16:colId xmlns:a16="http://schemas.microsoft.com/office/drawing/2014/main" val="1668988739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816374259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1857730404"/>
                    </a:ext>
                  </a:extLst>
                </a:gridCol>
                <a:gridCol w="1387602">
                  <a:extLst>
                    <a:ext uri="{9D8B030D-6E8A-4147-A177-3AD203B41FA5}">
                      <a16:colId xmlns:a16="http://schemas.microsoft.com/office/drawing/2014/main" val="2456645190"/>
                    </a:ext>
                  </a:extLst>
                </a:gridCol>
              </a:tblGrid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Initial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sz="1800" dirty="0"/>
                        <a:t>ADIPOSITY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New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sz="1800" dirty="0"/>
                        <a:t>ADIPOSITY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89976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27.4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Update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sz="1800" dirty="0"/>
                        <a:t>ADIPOSITY:</a:t>
                      </a:r>
                    </a:p>
                    <a:p>
                      <a:pPr algn="ctr"/>
                      <a:r>
                        <a:rPr lang="en-US" altLang="zh-CN" dirty="0"/>
                        <a:t>1.06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295173"/>
                  </a:ext>
                </a:extLst>
              </a:tr>
              <a:tr h="5184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24.5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21.7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Update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sz="1800" dirty="0"/>
                        <a:t>ADIPOSITY:</a:t>
                      </a:r>
                    </a:p>
                    <a:p>
                      <a:pPr algn="ctr"/>
                      <a:r>
                        <a:rPr lang="en-US" altLang="zh-CN" dirty="0"/>
                        <a:t>14.09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541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0936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6BB93-A42B-D848-B5C4-EC56C4543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Clean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A097B8-2DE0-B74C-BDCC-5CF4CED46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6449" y="1898777"/>
            <a:ext cx="3787080" cy="397376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E63D72-1CA9-064B-AD26-E1D17EB5E6E5}"/>
              </a:ext>
            </a:extLst>
          </p:cNvPr>
          <p:cNvSpPr txBox="1">
            <a:spLocks/>
          </p:cNvSpPr>
          <p:nvPr/>
        </p:nvSpPr>
        <p:spPr>
          <a:xfrm>
            <a:off x="838200" y="1898777"/>
            <a:ext cx="328269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a</a:t>
            </a:r>
            <a:r>
              <a:rPr lang="zh-CN" altLang="en-US" sz="1800" dirty="0"/>
              <a:t> </a:t>
            </a:r>
            <a:r>
              <a:rPr lang="en-US" altLang="zh-CN" sz="1800" dirty="0"/>
              <a:t>trade</a:t>
            </a:r>
            <a:r>
              <a:rPr lang="zh-CN" altLang="en-US" sz="1800" dirty="0"/>
              <a:t> </a:t>
            </a:r>
            <a:r>
              <a:rPr lang="en-US" altLang="zh-CN" sz="1800" dirty="0"/>
              <a:t>off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keep</a:t>
            </a:r>
            <a:r>
              <a:rPr lang="zh-CN" altLang="en-US" sz="1800" dirty="0"/>
              <a:t> </a:t>
            </a:r>
            <a:r>
              <a:rPr lang="en-US" altLang="zh-CN" sz="1800" dirty="0"/>
              <a:t>or</a:t>
            </a:r>
            <a:r>
              <a:rPr lang="zh-CN" altLang="en-US" sz="1800" dirty="0"/>
              <a:t> </a:t>
            </a:r>
            <a:r>
              <a:rPr lang="en-US" altLang="zh-CN" sz="1800" dirty="0"/>
              <a:t>remove</a:t>
            </a:r>
            <a:r>
              <a:rPr lang="zh-CN" altLang="en-US" sz="1800" dirty="0"/>
              <a:t> </a:t>
            </a:r>
            <a:r>
              <a:rPr lang="en-US" altLang="zh-CN" sz="1800" dirty="0"/>
              <a:t>outliers.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There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high</a:t>
            </a:r>
            <a:r>
              <a:rPr lang="zh-CN" altLang="en-US" sz="1800" dirty="0"/>
              <a:t> </a:t>
            </a:r>
            <a:r>
              <a:rPr lang="en-US" altLang="zh-CN" sz="1800" dirty="0"/>
              <a:t>correlation</a:t>
            </a:r>
            <a:r>
              <a:rPr lang="zh-CN" altLang="en-US" sz="1800" dirty="0"/>
              <a:t> </a:t>
            </a:r>
            <a:r>
              <a:rPr lang="en-US" altLang="zh-CN" sz="1800" dirty="0"/>
              <a:t>among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after</a:t>
            </a:r>
            <a:r>
              <a:rPr lang="zh-CN" altLang="en-US" sz="1800" dirty="0"/>
              <a:t> </a:t>
            </a:r>
            <a:r>
              <a:rPr lang="en-US" altLang="zh-CN" sz="1800" dirty="0"/>
              <a:t>clean.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A939C8B5-D17A-7246-A28A-BECAEDF2C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9390" y="1800829"/>
            <a:ext cx="4071715" cy="407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663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E6F7F-C3F8-EF4D-8A75-F556E6AAD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4030E7-01CA-EA48-8EFA-8F121359E4AB}"/>
              </a:ext>
            </a:extLst>
          </p:cNvPr>
          <p:cNvSpPr txBox="1">
            <a:spLocks/>
          </p:cNvSpPr>
          <p:nvPr/>
        </p:nvSpPr>
        <p:spPr>
          <a:xfrm>
            <a:off x="838200" y="1898777"/>
            <a:ext cx="601370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unnecessary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transformation</a:t>
            </a:r>
            <a:r>
              <a:rPr lang="zh-CN" altLang="en-US" sz="1800" dirty="0"/>
              <a:t> </a:t>
            </a:r>
            <a:r>
              <a:rPr lang="en-US" altLang="zh-CN" sz="1800" dirty="0"/>
              <a:t>on</a:t>
            </a:r>
            <a:r>
              <a:rPr lang="zh-CN" altLang="en-US" sz="1800" dirty="0"/>
              <a:t> </a:t>
            </a:r>
            <a:r>
              <a:rPr lang="en-US" altLang="zh-CN" sz="1800" dirty="0"/>
              <a:t>y</a:t>
            </a:r>
            <a:r>
              <a:rPr lang="zh-CN" altLang="en-US" sz="1800" dirty="0"/>
              <a:t> </a:t>
            </a:r>
            <a:r>
              <a:rPr lang="en-US" altLang="zh-CN" sz="1800" dirty="0"/>
              <a:t>according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BOXCOX.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useless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use</a:t>
            </a:r>
            <a:r>
              <a:rPr lang="zh-CN" altLang="en-US" sz="1800" dirty="0"/>
              <a:t> </a:t>
            </a:r>
            <a:r>
              <a:rPr lang="en-US" altLang="zh-CN" sz="1800" dirty="0"/>
              <a:t>PCA</a:t>
            </a:r>
            <a:r>
              <a:rPr lang="zh-CN" altLang="en-US" sz="1800" dirty="0"/>
              <a:t> </a:t>
            </a:r>
            <a:r>
              <a:rPr lang="en-US" altLang="zh-CN" sz="1800" dirty="0"/>
              <a:t>for</a:t>
            </a:r>
            <a:r>
              <a:rPr lang="zh-CN" altLang="en-US" sz="1800" dirty="0"/>
              <a:t> </a:t>
            </a:r>
            <a:r>
              <a:rPr lang="en-US" altLang="zh-CN" sz="1800" dirty="0"/>
              <a:t>model</a:t>
            </a:r>
            <a:r>
              <a:rPr lang="zh-CN" altLang="en-US" sz="1800" dirty="0"/>
              <a:t> </a:t>
            </a:r>
            <a:r>
              <a:rPr lang="en-US" altLang="zh-CN" sz="1800" dirty="0"/>
              <a:t>build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sz="1800" dirty="0"/>
              <a:t>From</a:t>
            </a:r>
            <a:r>
              <a:rPr lang="zh-CN" altLang="en-US" sz="1800" dirty="0"/>
              <a:t> </a:t>
            </a:r>
            <a:r>
              <a:rPr lang="en-US" altLang="zh-CN" sz="1800" dirty="0"/>
              <a:t>simple</a:t>
            </a:r>
            <a:r>
              <a:rPr lang="zh-CN" altLang="en-US" sz="1800" dirty="0"/>
              <a:t> </a:t>
            </a:r>
            <a:r>
              <a:rPr lang="en-US" altLang="zh-CN" sz="1800" dirty="0"/>
              <a:t>linear</a:t>
            </a:r>
            <a:r>
              <a:rPr lang="zh-CN" altLang="en-US" sz="1800" dirty="0"/>
              <a:t> </a:t>
            </a:r>
            <a:r>
              <a:rPr lang="en-US" altLang="zh-CN" sz="1800" dirty="0"/>
              <a:t>regression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all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variables,</a:t>
            </a:r>
            <a:r>
              <a:rPr lang="zh-CN" altLang="en-US" sz="1800" dirty="0"/>
              <a:t> </a:t>
            </a:r>
            <a:r>
              <a:rPr lang="en-US" altLang="zh-CN" sz="1800" dirty="0"/>
              <a:t>many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not</a:t>
            </a:r>
            <a:r>
              <a:rPr lang="zh-CN" altLang="en-US" sz="1800" dirty="0"/>
              <a:t> </a:t>
            </a:r>
            <a:r>
              <a:rPr lang="en-US" altLang="zh-CN" sz="1800" dirty="0"/>
              <a:t>significant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there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serious</a:t>
            </a:r>
            <a:r>
              <a:rPr lang="zh-CN" altLang="en-US" sz="1800" dirty="0"/>
              <a:t> </a:t>
            </a:r>
            <a:r>
              <a:rPr lang="en-US" altLang="zh-CN" sz="1800" dirty="0"/>
              <a:t>multicollinearity,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mean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VIF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42.</a:t>
            </a:r>
          </a:p>
          <a:p>
            <a:pPr marL="0" indent="0">
              <a:buNone/>
            </a:pPr>
            <a:r>
              <a:rPr lang="en-US" altLang="zh-CN" sz="1800" dirty="0"/>
              <a:t>Therefore,</a:t>
            </a:r>
            <a:r>
              <a:rPr lang="zh-CN" altLang="en-US" sz="1800" dirty="0"/>
              <a:t> </a:t>
            </a:r>
            <a:r>
              <a:rPr lang="en-US" altLang="zh-CN" sz="1800" dirty="0"/>
              <a:t>it</a:t>
            </a:r>
            <a:r>
              <a:rPr lang="zh-CN" altLang="en-US" sz="1800" dirty="0"/>
              <a:t> </a:t>
            </a:r>
            <a:r>
              <a:rPr lang="en-US" altLang="zh-CN" sz="1800" dirty="0"/>
              <a:t>is</a:t>
            </a:r>
            <a:r>
              <a:rPr lang="zh-CN" altLang="en-US" sz="1800" dirty="0"/>
              <a:t> </a:t>
            </a:r>
            <a:r>
              <a:rPr lang="en-US" altLang="zh-CN" sz="1800" dirty="0"/>
              <a:t>necessary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select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variables.</a:t>
            </a:r>
            <a:r>
              <a:rPr lang="zh-CN" altLang="en-US" sz="1800" dirty="0"/>
              <a:t> </a:t>
            </a:r>
            <a:endParaRPr lang="en-US" altLang="zh-CN" sz="1800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D4C4DEB0-D72A-0B48-A543-515664F2E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640" y="1690688"/>
            <a:ext cx="4489704" cy="448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29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1319</Words>
  <Application>Microsoft Macintosh PowerPoint</Application>
  <PresentationFormat>Widescreen</PresentationFormat>
  <Paragraphs>264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Office Theme</vt:lpstr>
      <vt:lpstr>Body Fat Assignment</vt:lpstr>
      <vt:lpstr>Body Fat Assignment</vt:lpstr>
      <vt:lpstr>Introduction</vt:lpstr>
      <vt:lpstr>Data Analysis</vt:lpstr>
      <vt:lpstr>Data Clean - Boxplots</vt:lpstr>
      <vt:lpstr>Data Clean – Siri Equation</vt:lpstr>
      <vt:lpstr>Data Clean – BMI Equation</vt:lpstr>
      <vt:lpstr>Clean Data - Summary</vt:lpstr>
      <vt:lpstr>Variables Selection – Model Build </vt:lpstr>
      <vt:lpstr>Variables Selection – Basic Idea</vt:lpstr>
      <vt:lpstr>Variables Selection – Lasso Regression</vt:lpstr>
      <vt:lpstr>Variables Selection – Subsets Method</vt:lpstr>
      <vt:lpstr>Variables Selection – Forward Directions Search</vt:lpstr>
      <vt:lpstr>Variables Selection – Summary</vt:lpstr>
      <vt:lpstr>Model Selection  – 30 - Repeated with 10 - fold Cross Validation</vt:lpstr>
      <vt:lpstr>Model Diagnosis and Summary</vt:lpstr>
      <vt:lpstr>Model Diagnosis  – Standardized Residuals, QQ plots for Residuals</vt:lpstr>
      <vt:lpstr>Model Diagnosis – Leverage Plots</vt:lpstr>
      <vt:lpstr>Model Diagnosis – Cook’s Distance</vt:lpstr>
      <vt:lpstr>Model Diagnosis - DFFITS</vt:lpstr>
      <vt:lpstr>Model Diagnosis  - DFBETAS</vt:lpstr>
      <vt:lpstr>Model Diagnosis and Summary</vt:lpstr>
      <vt:lpstr>Shiny Application</vt:lpstr>
      <vt:lpstr>Acknowledge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 Fat Assignment</dc:title>
  <dc:creator>Wang Enze</dc:creator>
  <cp:lastModifiedBy>Wang Enze</cp:lastModifiedBy>
  <cp:revision>5</cp:revision>
  <dcterms:created xsi:type="dcterms:W3CDTF">2020-10-05T22:18:34Z</dcterms:created>
  <dcterms:modified xsi:type="dcterms:W3CDTF">2020-10-06T01:23:31Z</dcterms:modified>
</cp:coreProperties>
</file>

<file path=docProps/thumbnail.jpeg>
</file>